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40"/>
  </p:notesMasterIdLst>
  <p:handoutMasterIdLst>
    <p:handoutMasterId r:id="rId41"/>
  </p:handoutMasterIdLst>
  <p:sldIdLst>
    <p:sldId id="298" r:id="rId2"/>
    <p:sldId id="346" r:id="rId3"/>
    <p:sldId id="347" r:id="rId4"/>
    <p:sldId id="348" r:id="rId5"/>
    <p:sldId id="345" r:id="rId6"/>
    <p:sldId id="381" r:id="rId7"/>
    <p:sldId id="352" r:id="rId8"/>
    <p:sldId id="353" r:id="rId9"/>
    <p:sldId id="382" r:id="rId10"/>
    <p:sldId id="385" r:id="rId11"/>
    <p:sldId id="386" r:id="rId12"/>
    <p:sldId id="357" r:id="rId13"/>
    <p:sldId id="358" r:id="rId14"/>
    <p:sldId id="359" r:id="rId15"/>
    <p:sldId id="401" r:id="rId16"/>
    <p:sldId id="362" r:id="rId17"/>
    <p:sldId id="388" r:id="rId18"/>
    <p:sldId id="389" r:id="rId19"/>
    <p:sldId id="368" r:id="rId20"/>
    <p:sldId id="391" r:id="rId21"/>
    <p:sldId id="392" r:id="rId22"/>
    <p:sldId id="395" r:id="rId23"/>
    <p:sldId id="396" r:id="rId24"/>
    <p:sldId id="397" r:id="rId25"/>
    <p:sldId id="393" r:id="rId26"/>
    <p:sldId id="361" r:id="rId27"/>
    <p:sldId id="398" r:id="rId28"/>
    <p:sldId id="372" r:id="rId29"/>
    <p:sldId id="373" r:id="rId30"/>
    <p:sldId id="374" r:id="rId31"/>
    <p:sldId id="375" r:id="rId32"/>
    <p:sldId id="331" r:id="rId33"/>
    <p:sldId id="340" r:id="rId34"/>
    <p:sldId id="380" r:id="rId35"/>
    <p:sldId id="300" r:id="rId36"/>
    <p:sldId id="390" r:id="rId37"/>
    <p:sldId id="400" r:id="rId38"/>
    <p:sldId id="344" r:id="rId3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339933"/>
    <a:srgbClr val="CC99FF"/>
    <a:srgbClr val="CCCC00"/>
    <a:srgbClr val="CCCCFF"/>
    <a:srgbClr val="CC3399"/>
    <a:srgbClr val="CCFF33"/>
    <a:srgbClr val="FFF07D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/>
  </p:normalViewPr>
  <p:slideViewPr>
    <p:cSldViewPr snapToGrid="0">
      <p:cViewPr varScale="1">
        <p:scale>
          <a:sx n="181" d="100"/>
          <a:sy n="181" d="100"/>
        </p:scale>
        <p:origin x="132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1" d="100"/>
          <a:sy n="141" d="100"/>
        </p:scale>
        <p:origin x="4590" y="12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+mn-ea"/>
                <a:cs typeface="+mn-cs"/>
              </a:defRPr>
            </a:pPr>
            <a:r>
              <a:rPr lang="en-US" sz="1800" dirty="0">
                <a:effectLst/>
                <a:latin typeface="+mj-lt"/>
              </a:rPr>
              <a:t>Methane </a:t>
            </a:r>
            <a:r>
              <a:rPr lang="en-US" sz="1800" dirty="0" smtClean="0">
                <a:effectLst/>
                <a:latin typeface="+mj-lt"/>
              </a:rPr>
              <a:t>emissions on earth</a:t>
            </a:r>
            <a:endParaRPr lang="en-US" sz="1800" dirty="0">
              <a:effectLst/>
              <a:latin typeface="+mj-lt"/>
            </a:endParaRPr>
          </a:p>
        </c:rich>
      </c:tx>
      <c:layout>
        <c:manualLayout>
          <c:xMode val="edge"/>
          <c:yMode val="edge"/>
          <c:x val="0.16203856313948128"/>
          <c:y val="0.88600293444902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Methane emissions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layout>
                <c:manualLayout>
                  <c:x val="-0.44599903378021721"/>
                  <c:y val="-2.52883197645307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effectLst/>
                        <a:latin typeface="+mj-lt"/>
                        <a:ea typeface="+mn-ea"/>
                        <a:cs typeface="+mn-cs"/>
                      </a:defRPr>
                    </a:pPr>
                    <a:fld id="{6E9D4E13-CB35-4834-BE8C-227F1101EF10}" type="CATEGORYNAME">
                      <a:rPr lang="en-US" sz="1400" smtClean="0">
                        <a:effectLst/>
                        <a:latin typeface="+mj-lt"/>
                      </a:rPr>
                      <a:pPr>
                        <a:defRPr sz="1400">
                          <a:effectLst/>
                          <a:latin typeface="+mj-lt"/>
                        </a:defRPr>
                      </a:pPr>
                      <a:t>[CATEGORY NAME]</a:t>
                    </a:fld>
                    <a:endParaRPr lang="en-US" sz="1400" dirty="0" smtClean="0">
                      <a:effectLst/>
                      <a:latin typeface="+mj-lt"/>
                    </a:endParaRPr>
                  </a:p>
                  <a:p>
                    <a:pPr>
                      <a:defRPr sz="1400">
                        <a:effectLst/>
                        <a:latin typeface="+mj-lt"/>
                      </a:defRPr>
                    </a:pPr>
                    <a:r>
                      <a:rPr lang="en-US" sz="1400" dirty="0" smtClean="0">
                        <a:effectLst/>
                        <a:latin typeface="+mj-lt"/>
                      </a:rPr>
                      <a:t>&lt;1%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effectLst/>
                      <a:latin typeface="+mj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3698957174042"/>
                      <c:h val="0.1855651316353657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29211328186164925"/>
                  <c:y val="-0.133926570785994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effectLst/>
                        <a:latin typeface="+mj-lt"/>
                        <a:ea typeface="+mn-ea"/>
                        <a:cs typeface="+mn-cs"/>
                      </a:defRPr>
                    </a:pPr>
                    <a:fld id="{4F47DABB-8DD9-401D-917C-621B3CB0872C}" type="CATEGORYNAME">
                      <a:rPr lang="en-US" sz="1400" smtClean="0">
                        <a:solidFill>
                          <a:srgbClr val="C00000"/>
                        </a:solidFill>
                        <a:effectLst/>
                        <a:latin typeface="+mj-lt"/>
                      </a:rPr>
                      <a:pPr>
                        <a:defRPr sz="1400">
                          <a:solidFill>
                            <a:schemeClr val="accent1"/>
                          </a:solidFill>
                          <a:effectLst/>
                          <a:latin typeface="+mj-lt"/>
                        </a:defRPr>
                      </a:pPr>
                      <a:t>[CATEGORY NAME]</a:t>
                    </a:fld>
                    <a:endParaRPr lang="en-US" sz="1400" dirty="0" smtClean="0">
                      <a:solidFill>
                        <a:srgbClr val="C00000"/>
                      </a:solidFill>
                      <a:effectLst/>
                      <a:latin typeface="+mj-lt"/>
                    </a:endParaRPr>
                  </a:p>
                  <a:p>
                    <a:pPr>
                      <a:defRPr sz="1400">
                        <a:solidFill>
                          <a:schemeClr val="accent1"/>
                        </a:solidFill>
                        <a:effectLst/>
                        <a:latin typeface="+mj-lt"/>
                      </a:defRPr>
                    </a:pPr>
                    <a:r>
                      <a:rPr lang="en-US" sz="1400" dirty="0" smtClean="0">
                        <a:solidFill>
                          <a:srgbClr val="C00000"/>
                        </a:solidFill>
                        <a:effectLst/>
                        <a:latin typeface="+mj-lt"/>
                      </a:rPr>
                      <a:t>2-15%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effectLst/>
                      <a:latin typeface="+mj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2623045590990394"/>
                      <c:h val="0.1357741271566927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3.9870800785874252E-2"/>
                  <c:y val="-3.43606410671358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effectLst/>
                        <a:latin typeface="+mj-lt"/>
                        <a:ea typeface="+mn-ea"/>
                        <a:cs typeface="+mn-cs"/>
                      </a:defRPr>
                    </a:pPr>
                    <a:r>
                      <a:rPr lang="en-US" sz="1400" dirty="0" smtClean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j-lt"/>
                      </a:rPr>
                      <a:t>Serpentinisation</a:t>
                    </a:r>
                  </a:p>
                  <a:p>
                    <a:pPr>
                      <a:defRPr sz="1400">
                        <a:solidFill>
                          <a:schemeClr val="accent1"/>
                        </a:solidFill>
                        <a:effectLst/>
                        <a:latin typeface="+mj-lt"/>
                      </a:defRPr>
                    </a:pPr>
                    <a:r>
                      <a:rPr lang="en-US" sz="1400" dirty="0" smtClean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j-lt"/>
                      </a:rPr>
                      <a:t>(small)</a:t>
                    </a:r>
                    <a:endParaRPr lang="en-US" sz="1400" dirty="0">
                      <a:solidFill>
                        <a:schemeClr val="accent3">
                          <a:lumMod val="75000"/>
                        </a:schemeClr>
                      </a:solidFill>
                      <a:effectLst/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effectLst/>
                      <a:latin typeface="+mj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736603773900188"/>
                      <c:h val="0.17444065296668268"/>
                    </c:manualLayout>
                  </c15:layout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effectLst/>
                      <a:latin typeface="+mj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effectLst/>
                    <a:latin typeface="+mj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Volcanic</c:v>
                </c:pt>
                <c:pt idx="1">
                  <c:v>Hydrothermal</c:v>
                </c:pt>
                <c:pt idx="2">
                  <c:v>Serpentinisation</c:v>
                </c:pt>
                <c:pt idx="3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90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0202E-9CC2-47BD-A75E-702172495568}" type="datetimeFigureOut">
              <a:rPr lang="fr-CH" smtClean="0"/>
              <a:t>28.05.2018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4BE65-1F5C-46A2-8349-881F78FF83DE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1919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CBC96-6E0B-4488-B8C5-4639A028F124}" type="datetimeFigureOut">
              <a:rPr lang="fr-FR" smtClean="0"/>
              <a:t>28/05/2018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C1A9D-D040-4035-A9A4-5441E59AF7D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073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2" y="6333916"/>
            <a:ext cx="6193024" cy="46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20" y="6443533"/>
            <a:ext cx="1046653" cy="2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2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18" y="6123205"/>
            <a:ext cx="6524124" cy="58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76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004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716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91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60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930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4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10" y="6481587"/>
            <a:ext cx="950608" cy="2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35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959" y="6613977"/>
            <a:ext cx="1046653" cy="2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65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970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4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959" y="6613977"/>
            <a:ext cx="1046653" cy="24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33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64" y="6564638"/>
            <a:ext cx="1258281" cy="2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19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37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10" y="6481587"/>
            <a:ext cx="950608" cy="2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69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10" y="6481587"/>
            <a:ext cx="950608" cy="29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524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6" r:id="rId5"/>
    <p:sldLayoutId id="2147483687" r:id="rId6"/>
    <p:sldLayoutId id="2147483690" r:id="rId7"/>
    <p:sldLayoutId id="2147483696" r:id="rId8"/>
    <p:sldLayoutId id="2147483706" r:id="rId9"/>
    <p:sldLayoutId id="2147483710" r:id="rId10"/>
    <p:sldLayoutId id="2147483653" r:id="rId11"/>
    <p:sldLayoutId id="2147483654" r:id="rId12"/>
    <p:sldLayoutId id="2147483656" r:id="rId13"/>
    <p:sldLayoutId id="2147483657" r:id="rId14"/>
    <p:sldLayoutId id="2147483658" r:id="rId15"/>
    <p:sldLayoutId id="2147483659" r:id="rId16"/>
    <p:sldLayoutId id="2147483716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3" Type="http://schemas.openxmlformats.org/officeDocument/2006/relationships/image" Target="../media/image37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6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88.jpeg"/><Relationship Id="rId4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1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4596" y="732382"/>
            <a:ext cx="6735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latin typeface="+mj-lt"/>
              </a:rPr>
              <a:t>The EXOMHYDR </a:t>
            </a:r>
            <a:r>
              <a:rPr lang="fr-FR" sz="2400" dirty="0" err="1">
                <a:latin typeface="+mj-lt"/>
              </a:rPr>
              <a:t>project</a:t>
            </a:r>
            <a:r>
              <a:rPr lang="fr-FR" sz="2400" dirty="0">
                <a:latin typeface="+mj-lt"/>
              </a:rPr>
              <a:t> at the Space Research Centre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6675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Jakub </a:t>
            </a:r>
            <a:r>
              <a:rPr lang="en-GB" dirty="0" smtClean="0">
                <a:latin typeface="+mj-lt"/>
              </a:rPr>
              <a:t>Ciążela</a:t>
            </a:r>
            <a:r>
              <a:rPr lang="en-GB" dirty="0">
                <a:latin typeface="+mj-lt"/>
              </a:rPr>
              <a:t>, </a:t>
            </a:r>
            <a:r>
              <a:rPr lang="en-GB" dirty="0" smtClean="0">
                <a:latin typeface="+mj-lt"/>
              </a:rPr>
              <a:t>Marta Ciążela</a:t>
            </a:r>
            <a:r>
              <a:rPr lang="en-GB" dirty="0">
                <a:latin typeface="+mj-lt"/>
              </a:rPr>
              <a:t>, Joanna Gurgurewicz, Daniel Mège, </a:t>
            </a:r>
            <a:r>
              <a:rPr lang="en-GB" dirty="0" smtClean="0">
                <a:latin typeface="+mj-lt"/>
              </a:rPr>
              <a:t>Pierre-Antoine "Pat" Tesson</a:t>
            </a:r>
            <a:endParaRPr lang="en-GB" dirty="0">
              <a:latin typeface="+mj-lt"/>
            </a:endParaRPr>
          </a:p>
          <a:p>
            <a:pPr algn="ctr"/>
            <a:r>
              <a:rPr lang="en-GB" dirty="0">
                <a:latin typeface="+mj-lt"/>
              </a:rPr>
              <a:t>Kinga </a:t>
            </a:r>
            <a:r>
              <a:rPr lang="en-GB" dirty="0" err="1">
                <a:latin typeface="+mj-lt"/>
              </a:rPr>
              <a:t>Gancarczyk</a:t>
            </a:r>
            <a:r>
              <a:rPr lang="en-GB" dirty="0">
                <a:latin typeface="+mj-lt"/>
              </a:rPr>
              <a:t>, </a:t>
            </a:r>
            <a:r>
              <a:rPr lang="en-GB" dirty="0" err="1">
                <a:latin typeface="+mj-lt"/>
              </a:rPr>
              <a:t>Elżbieta</a:t>
            </a:r>
            <a:r>
              <a:rPr lang="en-GB" dirty="0">
                <a:latin typeface="+mj-lt"/>
              </a:rPr>
              <a:t> </a:t>
            </a:r>
            <a:r>
              <a:rPr lang="en-GB" dirty="0" err="1">
                <a:latin typeface="+mj-lt"/>
              </a:rPr>
              <a:t>Konopka</a:t>
            </a:r>
            <a:endParaRPr lang="en-GB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932" y="1688052"/>
            <a:ext cx="904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EXOMHYDR = </a:t>
            </a:r>
            <a:r>
              <a:rPr lang="en-US" dirty="0">
                <a:latin typeface="+mj-lt"/>
              </a:rPr>
              <a:t>Magmatic plumbing systems and tectonic control of hydrothermal activity on </a:t>
            </a:r>
            <a:r>
              <a:rPr lang="en-US" dirty="0" smtClean="0">
                <a:latin typeface="+mj-lt"/>
              </a:rPr>
              <a:t>Mars</a:t>
            </a:r>
          </a:p>
          <a:p>
            <a:pPr algn="ctr"/>
            <a:r>
              <a:rPr lang="en-US" dirty="0" smtClean="0">
                <a:latin typeface="+mj-lt"/>
              </a:rPr>
              <a:t>revealed </a:t>
            </a:r>
            <a:r>
              <a:rPr lang="en-US" dirty="0">
                <a:latin typeface="+mj-lt"/>
              </a:rPr>
              <a:t>by ExoMars/TGO: constraints for life and resources</a:t>
            </a:r>
            <a:endParaRPr lang="en-GB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6252" y="347472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01.12.2017-20.11.2020</a:t>
            </a:r>
            <a:endParaRPr lang="fr-CH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817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" y="4580044"/>
            <a:ext cx="3981236" cy="2246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" y="2029435"/>
            <a:ext cx="3981236" cy="2467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91" y="963086"/>
            <a:ext cx="2273241" cy="549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grpSp>
        <p:nvGrpSpPr>
          <p:cNvPr id="12" name="Group 11"/>
          <p:cNvGrpSpPr/>
          <p:nvPr/>
        </p:nvGrpSpPr>
        <p:grpSpPr>
          <a:xfrm>
            <a:off x="7419708" y="85381"/>
            <a:ext cx="1415169" cy="1415169"/>
            <a:chOff x="192640" y="640502"/>
            <a:chExt cx="2239567" cy="223956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640" y="640502"/>
              <a:ext cx="2239567" cy="2239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5-Point Star 13"/>
            <p:cNvSpPr/>
            <p:nvPr/>
          </p:nvSpPr>
          <p:spPr>
            <a:xfrm>
              <a:off x="940085" y="785973"/>
              <a:ext cx="138701" cy="138701"/>
            </a:xfrm>
            <a:prstGeom prst="star5">
              <a:avLst/>
            </a:prstGeom>
            <a:solidFill>
              <a:srgbClr val="FF0000"/>
            </a:solidFill>
            <a:ln w="15875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93" y="742881"/>
            <a:ext cx="2880529" cy="17059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10626" y="72586"/>
            <a:ext cx="1859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solidFill>
                  <a:srgbClr val="FF0000"/>
                </a:solidFill>
                <a:latin typeface="+mj-lt"/>
              </a:rPr>
              <a:t>Phoenix landing site (2008)</a:t>
            </a:r>
            <a:endParaRPr lang="fr-CH" sz="1200" dirty="0" err="1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8612" y="264938"/>
            <a:ext cx="217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latin typeface="+mj-lt"/>
              </a:rPr>
              <a:t>Mid</a:t>
            </a:r>
            <a:r>
              <a:rPr lang="fr-FR" b="1" dirty="0" smtClean="0">
                <a:latin typeface="+mj-lt"/>
              </a:rPr>
              <a:t>- to high latitudes</a:t>
            </a:r>
            <a:endParaRPr lang="fr-CH" b="1" dirty="0" err="1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24" y="3889274"/>
            <a:ext cx="1208891" cy="148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18455" y="3355790"/>
            <a:ext cx="216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Sublimation </a:t>
            </a:r>
            <a:r>
              <a:rPr lang="fr-FR" dirty="0" err="1" smtClean="0">
                <a:latin typeface="+mj-lt"/>
              </a:rPr>
              <a:t>polygons</a:t>
            </a:r>
            <a:endParaRPr lang="fr-CH" dirty="0" err="1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8515" y="5427773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latin typeface="+mj-lt"/>
              </a:rPr>
              <a:t>Levy et al. 2011</a:t>
            </a:r>
            <a:endParaRPr lang="fr-CH" sz="800" dirty="0" err="1" smtClean="0"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53014" y="5655375"/>
            <a:ext cx="987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+mj-lt"/>
              </a:rPr>
              <a:t>ice</a:t>
            </a:r>
            <a:r>
              <a:rPr lang="fr-FR" sz="12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200" dirty="0" err="1" smtClean="0">
                <a:solidFill>
                  <a:schemeClr val="bg1"/>
                </a:solidFill>
                <a:latin typeface="+mj-lt"/>
              </a:rPr>
              <a:t>wedges</a:t>
            </a:r>
            <a:endParaRPr lang="fr-CH" sz="1200" dirty="0" err="1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84054" y="301641"/>
            <a:ext cx="2755247" cy="1671018"/>
            <a:chOff x="469141" y="614949"/>
            <a:chExt cx="2755247" cy="1671018"/>
          </a:xfrm>
        </p:grpSpPr>
        <p:grpSp>
          <p:nvGrpSpPr>
            <p:cNvPr id="19" name="Group 18"/>
            <p:cNvGrpSpPr/>
            <p:nvPr/>
          </p:nvGrpSpPr>
          <p:grpSpPr>
            <a:xfrm>
              <a:off x="634003" y="910284"/>
              <a:ext cx="1366762" cy="1375683"/>
              <a:chOff x="497957" y="1780311"/>
              <a:chExt cx="3506269" cy="352915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7957" y="1780311"/>
                <a:ext cx="3506269" cy="352915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Oval 17"/>
              <p:cNvSpPr/>
              <p:nvPr/>
            </p:nvSpPr>
            <p:spPr>
              <a:xfrm>
                <a:off x="2237913" y="3820374"/>
                <a:ext cx="364869" cy="364869"/>
              </a:xfrm>
              <a:prstGeom prst="ellipse">
                <a:avLst/>
              </a:prstGeom>
              <a:ln w="1905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077151" y="1598125"/>
              <a:ext cx="11472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>
                  <a:solidFill>
                    <a:srgbClr val="FF0000"/>
                  </a:solidFill>
                  <a:latin typeface="+mj-lt"/>
                </a:rPr>
                <a:t>Kvadehuksletta</a:t>
              </a:r>
              <a:r>
                <a:rPr lang="fr-FR" sz="1200" dirty="0" smtClean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r>
                <a:rPr lang="fr-FR" sz="1200" dirty="0" smtClean="0">
                  <a:solidFill>
                    <a:srgbClr val="FF0000"/>
                  </a:solidFill>
                  <a:latin typeface="+mj-lt"/>
                </a:rPr>
                <a:t>Svalbard</a:t>
              </a:r>
              <a:endParaRPr lang="fr-CH" sz="1200" dirty="0" err="1" smtClean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1" name="5-Point Star 30"/>
            <p:cNvSpPr/>
            <p:nvPr/>
          </p:nvSpPr>
          <p:spPr>
            <a:xfrm>
              <a:off x="1140712" y="1073785"/>
              <a:ext cx="87644" cy="87644"/>
            </a:xfrm>
            <a:prstGeom prst="star5">
              <a:avLst/>
            </a:prstGeom>
            <a:solidFill>
              <a:srgbClr val="FF0000"/>
            </a:solidFill>
            <a:ln w="15875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9141" y="614949"/>
              <a:ext cx="14625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dirty="0" err="1" smtClean="0">
                  <a:solidFill>
                    <a:srgbClr val="FF0000"/>
                  </a:solidFill>
                  <a:latin typeface="+mj-lt"/>
                </a:rPr>
                <a:t>Barter</a:t>
              </a:r>
              <a:r>
                <a:rPr lang="fr-CH" sz="1200" dirty="0" smtClean="0">
                  <a:solidFill>
                    <a:srgbClr val="FF0000"/>
                  </a:solidFill>
                  <a:latin typeface="+mj-lt"/>
                </a:rPr>
                <a:t> Island, Alaska 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1755" y="201366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j-lt"/>
              </a:rPr>
              <a:t>Svalbard</a:t>
            </a:r>
            <a:endParaRPr lang="fr-CH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784" y="4578285"/>
            <a:ext cx="77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>
                <a:solidFill>
                  <a:schemeClr val="bg1"/>
                </a:solidFill>
                <a:latin typeface="+mj-lt"/>
              </a:rPr>
              <a:t>Alaska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6070" y="5189041"/>
            <a:ext cx="987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+mj-lt"/>
              </a:rPr>
              <a:t>permafrost</a:t>
            </a:r>
            <a:endParaRPr lang="fr-CH" sz="1200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0" y="4282647"/>
            <a:ext cx="9893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>
                <a:solidFill>
                  <a:schemeClr val="bg1"/>
                </a:solidFill>
                <a:latin typeface="+mj-lt"/>
              </a:rPr>
              <a:t>© </a:t>
            </a:r>
            <a:r>
              <a:rPr lang="en-US" sz="800" dirty="0" err="1" smtClean="0">
                <a:solidFill>
                  <a:schemeClr val="bg1"/>
                </a:solidFill>
                <a:latin typeface="+mj-lt"/>
              </a:rPr>
              <a:t>Ólafur</a:t>
            </a:r>
            <a:r>
              <a:rPr lang="en-US" sz="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800" dirty="0" err="1" smtClean="0">
                <a:solidFill>
                  <a:schemeClr val="bg1"/>
                </a:solidFill>
                <a:latin typeface="+mj-lt"/>
              </a:rPr>
              <a:t>Ingólfsson</a:t>
            </a:r>
            <a:endParaRPr lang="fr-CH" sz="800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579916" y="5620525"/>
            <a:ext cx="1" cy="201844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97159" y="5808277"/>
            <a:ext cx="987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+mj-lt"/>
              </a:rPr>
              <a:t>ice</a:t>
            </a:r>
            <a:r>
              <a:rPr lang="fr-FR" sz="1200" dirty="0" smtClean="0">
                <a:solidFill>
                  <a:schemeClr val="bg1"/>
                </a:solidFill>
                <a:latin typeface="+mj-lt"/>
              </a:rPr>
              <a:t> layer</a:t>
            </a:r>
            <a:endParaRPr lang="fr-CH" sz="1200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658721" y="5434573"/>
            <a:ext cx="1" cy="201844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033765" y="5434573"/>
            <a:ext cx="1" cy="201844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8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91" y="963086"/>
            <a:ext cx="2273241" cy="5495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5" name="TextBox 14"/>
          <p:cNvSpPr txBox="1"/>
          <p:nvPr/>
        </p:nvSpPr>
        <p:spPr>
          <a:xfrm>
            <a:off x="3278612" y="264938"/>
            <a:ext cx="217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latin typeface="+mj-lt"/>
              </a:rPr>
              <a:t>Mid</a:t>
            </a:r>
            <a:r>
              <a:rPr lang="fr-FR" b="1" dirty="0" smtClean="0">
                <a:latin typeface="+mj-lt"/>
              </a:rPr>
              <a:t>- to high latitudes</a:t>
            </a:r>
            <a:endParaRPr lang="fr-CH" b="1" dirty="0" err="1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8442" y="2856983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latin typeface="+mj-lt"/>
              </a:rPr>
              <a:t>Levy et al. 2011</a:t>
            </a:r>
            <a:endParaRPr lang="fr-CH" sz="800" dirty="0" err="1" smtClean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2" y="1276879"/>
            <a:ext cx="3643603" cy="18109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62511" y="1776562"/>
            <a:ext cx="2070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distribution</a:t>
            </a:r>
          </a:p>
          <a:p>
            <a:r>
              <a:rPr lang="fr-FR" dirty="0" smtClean="0">
                <a:latin typeface="+mj-lt"/>
              </a:rPr>
              <a:t>of </a:t>
            </a:r>
            <a:r>
              <a:rPr lang="fr-FR" dirty="0" err="1" smtClean="0">
                <a:latin typeface="+mj-lt"/>
              </a:rPr>
              <a:t>polygons</a:t>
            </a:r>
            <a:r>
              <a:rPr lang="fr-FR" dirty="0" smtClean="0">
                <a:latin typeface="+mj-lt"/>
              </a:rPr>
              <a:t> on Mars</a:t>
            </a:r>
            <a:endParaRPr lang="fr-CH" dirty="0" err="1" smtClean="0">
              <a:latin typeface="+mj-l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3" y="3487872"/>
            <a:ext cx="3323941" cy="13607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13" y="5086699"/>
            <a:ext cx="3321986" cy="1371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/>
          <p:cNvSpPr txBox="1"/>
          <p:nvPr/>
        </p:nvSpPr>
        <p:spPr>
          <a:xfrm>
            <a:off x="3788442" y="6243203"/>
            <a:ext cx="10823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latin typeface="+mj-lt"/>
              </a:rPr>
              <a:t>Fonti and Marzo 2010</a:t>
            </a:r>
            <a:endParaRPr lang="fr-CH" sz="800" dirty="0" err="1" smtClean="0">
              <a:latin typeface="+mj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62511" y="3817352"/>
            <a:ext cx="2138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latitude distribution</a:t>
            </a:r>
          </a:p>
          <a:p>
            <a:r>
              <a:rPr lang="fr-FR" dirty="0" smtClean="0">
                <a:latin typeface="+mj-lt"/>
              </a:rPr>
              <a:t>of </a:t>
            </a:r>
            <a:r>
              <a:rPr lang="fr-FR" dirty="0" err="1" smtClean="0">
                <a:latin typeface="+mj-lt"/>
              </a:rPr>
              <a:t>detected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methane</a:t>
            </a:r>
            <a:endParaRPr lang="fr-CH" dirty="0" err="1" smtClean="0">
              <a:latin typeface="+mj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419708" y="85381"/>
            <a:ext cx="1415169" cy="1415169"/>
            <a:chOff x="192640" y="640502"/>
            <a:chExt cx="2239567" cy="223956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640" y="640502"/>
              <a:ext cx="2239567" cy="2239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8" name="5-Point Star 37"/>
            <p:cNvSpPr/>
            <p:nvPr/>
          </p:nvSpPr>
          <p:spPr>
            <a:xfrm>
              <a:off x="940085" y="785973"/>
              <a:ext cx="138701" cy="138701"/>
            </a:xfrm>
            <a:prstGeom prst="star5">
              <a:avLst/>
            </a:prstGeom>
            <a:solidFill>
              <a:srgbClr val="FF0000"/>
            </a:solidFill>
            <a:ln w="15875"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810626" y="72586"/>
            <a:ext cx="1859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smtClean="0">
                <a:solidFill>
                  <a:srgbClr val="FF0000"/>
                </a:solidFill>
                <a:latin typeface="+mj-lt"/>
              </a:rPr>
              <a:t>Phoenix landing site (2008)</a:t>
            </a:r>
            <a:endParaRPr lang="fr-CH" sz="1200" dirty="0" err="1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87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674869" y="213249"/>
            <a:ext cx="519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Mechanisms</a:t>
            </a:r>
            <a:r>
              <a:rPr lang="fr-FR" b="1" dirty="0">
                <a:latin typeface="+mj-lt"/>
              </a:rPr>
              <a:t> of </a:t>
            </a:r>
            <a:r>
              <a:rPr lang="fr-FR" b="1" dirty="0" err="1">
                <a:latin typeface="+mj-lt"/>
              </a:rPr>
              <a:t>methane</a:t>
            </a:r>
            <a:r>
              <a:rPr lang="fr-FR" b="1" dirty="0">
                <a:latin typeface="+mj-lt"/>
              </a:rPr>
              <a:t> release at </a:t>
            </a:r>
            <a:r>
              <a:rPr lang="fr-FR" b="1" dirty="0" err="1">
                <a:latin typeface="+mj-lt"/>
              </a:rPr>
              <a:t>mid</a:t>
            </a:r>
            <a:r>
              <a:rPr lang="fr-FR" b="1" dirty="0">
                <a:latin typeface="+mj-lt"/>
              </a:rPr>
              <a:t>-  high latitude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3461" y="2388564"/>
            <a:ext cx="4127134" cy="2216262"/>
            <a:chOff x="1711641" y="932768"/>
            <a:chExt cx="5513224" cy="296058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641" y="932768"/>
              <a:ext cx="5513224" cy="296058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97991" y="2418280"/>
              <a:ext cx="516498" cy="370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latin typeface="BoosterNextFY-Regular" panose="02000503000000020004" pitchFamily="50" charset="0"/>
                </a:rPr>
                <a:t>ice</a:t>
              </a:r>
              <a:endParaRPr lang="fr-CH" sz="1200" dirty="0" err="1">
                <a:latin typeface="BoosterNextFY-Regular" panose="02000503000000020004" pitchFamily="50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12196" y="3354512"/>
              <a:ext cx="1412669" cy="370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BoosterNextFY-Regular" panose="02000503000000020004" pitchFamily="50" charset="0"/>
                </a:rPr>
                <a:t>permafrost</a:t>
              </a:r>
              <a:endParaRPr lang="fr-CH" sz="1200" dirty="0" err="1">
                <a:latin typeface="BoosterNextFY-Regular" panose="02000503000000020004" pitchFamily="50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71627" y="938153"/>
            <a:ext cx="4127134" cy="5425576"/>
            <a:chOff x="4771627" y="938153"/>
            <a:chExt cx="4127134" cy="542557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627" y="1293245"/>
              <a:ext cx="4127134" cy="22162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627" y="4147468"/>
              <a:ext cx="4127134" cy="22162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5131942" y="1205636"/>
              <a:ext cx="1063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SUMMER</a:t>
              </a:r>
              <a:endParaRPr lang="fr-CH" dirty="0" err="1">
                <a:latin typeface="+mj-lt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6566717" y="1242196"/>
              <a:ext cx="0" cy="112721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216029" y="938153"/>
              <a:ext cx="68082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err="1">
                  <a:solidFill>
                    <a:srgbClr val="FF0000"/>
                  </a:solidFill>
                  <a:latin typeface="+mj-lt"/>
                </a:rPr>
                <a:t>thawing</a:t>
              </a:r>
              <a:endParaRPr lang="fr-FR" sz="1200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773872" y="2171110"/>
              <a:ext cx="157562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1200" dirty="0">
                  <a:solidFill>
                    <a:srgbClr val="FF0000"/>
                  </a:solidFill>
                  <a:latin typeface="+mj-lt"/>
                </a:rPr>
                <a:t>release of </a:t>
              </a:r>
              <a:r>
                <a:rPr lang="fr-FR" sz="1200" dirty="0" err="1">
                  <a:solidFill>
                    <a:srgbClr val="FF0000"/>
                  </a:solidFill>
                  <a:latin typeface="+mj-lt"/>
                </a:rPr>
                <a:t>trapped</a:t>
              </a:r>
              <a:r>
                <a:rPr lang="fr-FR" sz="1200" dirty="0">
                  <a:solidFill>
                    <a:srgbClr val="FF0000"/>
                  </a:solidFill>
                  <a:latin typeface="+mj-lt"/>
                </a:rPr>
                <a:t> CH</a:t>
              </a:r>
              <a:r>
                <a:rPr lang="fr-FR" sz="1200" baseline="-25000" dirty="0">
                  <a:solidFill>
                    <a:srgbClr val="FF0000"/>
                  </a:solidFill>
                  <a:latin typeface="+mj-lt"/>
                </a:rPr>
                <a:t>4</a:t>
              </a:r>
              <a:endParaRPr lang="fr-CH" sz="1200" dirty="0" err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31942" y="4030658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WINTER</a:t>
              </a:r>
              <a:endParaRPr lang="fr-CH" dirty="0" err="1">
                <a:latin typeface="+mj-lt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6566717" y="4101345"/>
              <a:ext cx="0" cy="112721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217505" y="3797302"/>
              <a:ext cx="677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err="1">
                  <a:solidFill>
                    <a:srgbClr val="FF0000"/>
                  </a:solidFill>
                  <a:latin typeface="+mj-lt"/>
                </a:rPr>
                <a:t>freezing</a:t>
              </a:r>
              <a:endParaRPr lang="fr-FR" sz="1200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88949" y="1205636"/>
            <a:ext cx="303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1. Release of </a:t>
            </a:r>
            <a:r>
              <a:rPr lang="fr-FR" dirty="0" err="1">
                <a:latin typeface="+mj-lt"/>
              </a:rPr>
              <a:t>trapped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methane</a:t>
            </a:r>
            <a:endParaRPr lang="fr-CH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44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919" y="9814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SUMMER</a:t>
            </a:r>
            <a:endParaRPr lang="fr-CH" dirty="0" err="1">
              <a:latin typeface="+mj-lt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193262" y="1169404"/>
            <a:ext cx="5513224" cy="5735707"/>
            <a:chOff x="2193262" y="1169402"/>
            <a:chExt cx="5513224" cy="5735707"/>
          </a:xfrm>
        </p:grpSpPr>
        <p:grpSp>
          <p:nvGrpSpPr>
            <p:cNvPr id="34" name="Group 33"/>
            <p:cNvGrpSpPr/>
            <p:nvPr/>
          </p:nvGrpSpPr>
          <p:grpSpPr>
            <a:xfrm>
              <a:off x="2193262" y="1169402"/>
              <a:ext cx="5513224" cy="5735707"/>
              <a:chOff x="2340583" y="634270"/>
              <a:chExt cx="5513224" cy="573570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0583" y="634270"/>
                <a:ext cx="5513224" cy="5735707"/>
              </a:xfrm>
              <a:prstGeom prst="rect">
                <a:avLst/>
              </a:prstGeom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 flipV="1">
                <a:off x="6945594" y="1093081"/>
                <a:ext cx="0" cy="73342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arrow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7019604" y="1017757"/>
                <a:ext cx="68082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200" dirty="0" err="1">
                    <a:solidFill>
                      <a:srgbClr val="FF0000"/>
                    </a:solidFill>
                    <a:latin typeface="+mj-lt"/>
                  </a:rPr>
                  <a:t>thawing</a:t>
                </a:r>
                <a:endParaRPr lang="fr-FR" sz="1200" dirty="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932205" y="1778034"/>
                <a:ext cx="141372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dirty="0" err="1">
                    <a:solidFill>
                      <a:srgbClr val="FF0000"/>
                    </a:solidFill>
                    <a:latin typeface="+mj-lt"/>
                  </a:rPr>
                  <a:t>trapped</a:t>
                </a:r>
                <a:r>
                  <a:rPr lang="fr-FR" sz="1200" dirty="0">
                    <a:solidFill>
                      <a:srgbClr val="FF0000"/>
                    </a:solidFill>
                    <a:latin typeface="+mj-lt"/>
                  </a:rPr>
                  <a:t> CH</a:t>
                </a:r>
                <a:r>
                  <a:rPr lang="fr-FR" sz="1200" baseline="-25000" dirty="0">
                    <a:solidFill>
                      <a:srgbClr val="FF0000"/>
                    </a:solidFill>
                    <a:latin typeface="+mj-lt"/>
                  </a:rPr>
                  <a:t>4</a:t>
                </a:r>
                <a:r>
                  <a:rPr lang="fr-FR" sz="1200" dirty="0">
                    <a:solidFill>
                      <a:srgbClr val="FF0000"/>
                    </a:solidFill>
                    <a:latin typeface="+mj-lt"/>
                  </a:rPr>
                  <a:t> release</a:t>
                </a:r>
                <a:endParaRPr lang="fr-CH" sz="1200" dirty="0" err="1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037969" y="2620480"/>
              <a:ext cx="3593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latin typeface="+mj-lt"/>
                </a:rPr>
                <a:t>ice</a:t>
              </a:r>
              <a:endParaRPr lang="fr-CH" sz="1200" dirty="0" err="1"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24613" y="3646577"/>
              <a:ext cx="8715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+mj-lt"/>
                </a:rPr>
                <a:t>permafrost</a:t>
              </a:r>
              <a:endParaRPr lang="fr-CH" sz="1200" dirty="0" err="1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88949" y="1565063"/>
            <a:ext cx="1934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2. </a:t>
            </a:r>
            <a:r>
              <a:rPr lang="fr-FR" dirty="0" err="1">
                <a:latin typeface="+mj-lt"/>
              </a:rPr>
              <a:t>Bacterial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activity</a:t>
            </a:r>
            <a:endParaRPr lang="fr-CH" dirty="0" err="1"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766942" y="38340"/>
            <a:ext cx="4091443" cy="1739694"/>
            <a:chOff x="766940" y="38340"/>
            <a:chExt cx="4091443" cy="173969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605" y="38340"/>
              <a:ext cx="1414311" cy="1414311"/>
            </a:xfrm>
            <a:prstGeom prst="rect">
              <a:avLst/>
            </a:prstGeom>
            <a:effectLst>
              <a:outerShdw blurRad="50800" dist="38100" dir="2700000" algn="tl" rotWithShape="0">
                <a:srgbClr val="C00000">
                  <a:alpha val="40000"/>
                </a:srgbClr>
              </a:outerShdw>
            </a:effectLst>
          </p:spPr>
        </p:pic>
        <p:grpSp>
          <p:nvGrpSpPr>
            <p:cNvPr id="32" name="Group 31"/>
            <p:cNvGrpSpPr/>
            <p:nvPr/>
          </p:nvGrpSpPr>
          <p:grpSpPr>
            <a:xfrm>
              <a:off x="3658311" y="98146"/>
              <a:ext cx="1200072" cy="1679888"/>
              <a:chOff x="3658311" y="98146"/>
              <a:chExt cx="1200072" cy="1679888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658311" y="98146"/>
                <a:ext cx="120007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200" dirty="0">
                    <a:solidFill>
                      <a:srgbClr val="C00000"/>
                    </a:solidFill>
                    <a:latin typeface="+mj-lt"/>
                  </a:rPr>
                  <a:t>CH</a:t>
                </a:r>
                <a:r>
                  <a:rPr lang="fr-FR" sz="1200" baseline="-25000" dirty="0">
                    <a:solidFill>
                      <a:srgbClr val="C00000"/>
                    </a:solidFill>
                    <a:latin typeface="+mj-lt"/>
                  </a:rPr>
                  <a:t>4</a:t>
                </a:r>
                <a:r>
                  <a:rPr lang="fr-FR" sz="1200" dirty="0">
                    <a:solidFill>
                      <a:srgbClr val="C00000"/>
                    </a:solidFill>
                    <a:latin typeface="+mj-lt"/>
                  </a:rPr>
                  <a:t> release by</a:t>
                </a:r>
              </a:p>
              <a:p>
                <a:pPr algn="ctr"/>
                <a:r>
                  <a:rPr lang="fr-FR" sz="1200" dirty="0" err="1">
                    <a:solidFill>
                      <a:srgbClr val="C00000"/>
                    </a:solidFill>
                    <a:latin typeface="+mj-lt"/>
                  </a:rPr>
                  <a:t>methanogens</a:t>
                </a:r>
                <a:endParaRPr lang="fr-CH" sz="1200" dirty="0" err="1">
                  <a:solidFill>
                    <a:srgbClr val="C00000"/>
                  </a:solidFill>
                  <a:latin typeface="+mj-lt"/>
                </a:endParaRP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V="1">
                <a:off x="4311877" y="621372"/>
                <a:ext cx="0" cy="1156662"/>
              </a:xfrm>
              <a:prstGeom prst="straightConnector1">
                <a:avLst/>
              </a:prstGeom>
              <a:ln w="12700">
                <a:solidFill>
                  <a:srgbClr val="C00000"/>
                </a:solidFill>
                <a:headEnd type="none" w="med" len="med"/>
                <a:tailEnd type="arrow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/>
            <p:cNvSpPr/>
            <p:nvPr/>
          </p:nvSpPr>
          <p:spPr>
            <a:xfrm>
              <a:off x="766940" y="1022915"/>
              <a:ext cx="14458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fr-CH" sz="1000" i="1" dirty="0" err="1">
                  <a:latin typeface="+mj-lt"/>
                </a:rPr>
                <a:t>Methanocaldococcus</a:t>
              </a:r>
              <a:endParaRPr lang="fr-CH" sz="1000" i="1" dirty="0">
                <a:latin typeface="+mj-lt"/>
              </a:endParaRPr>
            </a:p>
            <a:p>
              <a:pPr algn="r"/>
              <a:r>
                <a:rPr lang="fr-CH" sz="1000" i="1" dirty="0" err="1">
                  <a:latin typeface="+mj-lt"/>
                </a:rPr>
                <a:t>villosus</a:t>
              </a:r>
              <a:endParaRPr lang="fr-CH" sz="1000" i="1" dirty="0">
                <a:latin typeface="+mj-l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37342" y="38342"/>
            <a:ext cx="4128603" cy="1975395"/>
            <a:chOff x="4937342" y="38340"/>
            <a:chExt cx="4128603" cy="1975395"/>
          </a:xfrm>
        </p:grpSpPr>
        <p:grpSp>
          <p:nvGrpSpPr>
            <p:cNvPr id="33" name="Group 32"/>
            <p:cNvGrpSpPr/>
            <p:nvPr/>
          </p:nvGrpSpPr>
          <p:grpSpPr>
            <a:xfrm>
              <a:off x="4937342" y="409098"/>
              <a:ext cx="1298048" cy="1604637"/>
              <a:chOff x="4937342" y="409098"/>
              <a:chExt cx="1298048" cy="160463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937342" y="409098"/>
                <a:ext cx="129804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 dirty="0">
                    <a:solidFill>
                      <a:schemeClr val="accent1"/>
                    </a:solidFill>
                    <a:latin typeface="+mj-lt"/>
                  </a:rPr>
                  <a:t>CH</a:t>
                </a:r>
                <a:r>
                  <a:rPr lang="fr-FR" sz="1200" baseline="-25000" dirty="0">
                    <a:solidFill>
                      <a:schemeClr val="accent1"/>
                    </a:solidFill>
                    <a:latin typeface="+mj-lt"/>
                  </a:rPr>
                  <a:t>4</a:t>
                </a:r>
                <a:r>
                  <a:rPr lang="fr-FR" sz="1200" dirty="0">
                    <a:solidFill>
                      <a:schemeClr val="accent1"/>
                    </a:solidFill>
                    <a:latin typeface="+mj-lt"/>
                  </a:rPr>
                  <a:t> absorption by</a:t>
                </a:r>
              </a:p>
              <a:p>
                <a:pPr algn="ctr"/>
                <a:r>
                  <a:rPr lang="fr-FR" sz="1200" dirty="0" err="1">
                    <a:solidFill>
                      <a:schemeClr val="accent1"/>
                    </a:solidFill>
                    <a:latin typeface="+mj-lt"/>
                  </a:rPr>
                  <a:t>methanotrophs</a:t>
                </a:r>
                <a:endParaRPr lang="fr-CH" sz="1200" dirty="0" err="1">
                  <a:solidFill>
                    <a:schemeClr val="accent1"/>
                  </a:solidFill>
                  <a:latin typeface="+mj-lt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5586366" y="945222"/>
                <a:ext cx="0" cy="1068513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headEnd type="arrow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835" y="38340"/>
              <a:ext cx="1414311" cy="1414311"/>
            </a:xfrm>
            <a:prstGeom prst="rect">
              <a:avLst/>
            </a:prstGeom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</p:pic>
        <p:sp>
          <p:nvSpPr>
            <p:cNvPr id="31" name="Rectangle 30"/>
            <p:cNvSpPr/>
            <p:nvPr/>
          </p:nvSpPr>
          <p:spPr>
            <a:xfrm>
              <a:off x="7615912" y="1256549"/>
              <a:ext cx="145003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CH" sz="1000" i="1" dirty="0" err="1">
                  <a:latin typeface="+mj-lt"/>
                </a:rPr>
                <a:t>Methylobacter</a:t>
              </a:r>
              <a:r>
                <a:rPr lang="fr-CH" sz="1000" i="1" dirty="0">
                  <a:latin typeface="+mj-lt"/>
                </a:rPr>
                <a:t> </a:t>
              </a:r>
              <a:r>
                <a:rPr lang="fr-CH" sz="1000" i="1" dirty="0" err="1">
                  <a:latin typeface="+mj-lt"/>
                </a:rPr>
                <a:t>luteus</a:t>
              </a:r>
              <a:endParaRPr lang="fr-CH" sz="1000" i="1" dirty="0">
                <a:latin typeface="+mj-lt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6301632" y="6597101"/>
            <a:ext cx="10679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800" dirty="0" err="1">
                <a:latin typeface="+mj-lt"/>
              </a:rPr>
              <a:t>Jansson</a:t>
            </a:r>
            <a:r>
              <a:rPr lang="fr-CH" sz="800" dirty="0">
                <a:latin typeface="+mj-lt"/>
              </a:rPr>
              <a:t> and Tas 2014</a:t>
            </a:r>
          </a:p>
        </p:txBody>
      </p:sp>
    </p:spTree>
    <p:extLst>
      <p:ext uri="{BB962C8B-B14F-4D97-AF65-F5344CB8AC3E}">
        <p14:creationId xmlns:p14="http://schemas.microsoft.com/office/powerpoint/2010/main" val="33835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47525" y="2694134"/>
            <a:ext cx="35891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CH</a:t>
            </a:r>
            <a:r>
              <a:rPr lang="fr-FR" baseline="-25000" dirty="0">
                <a:solidFill>
                  <a:srgbClr val="C00000"/>
                </a:solidFill>
                <a:latin typeface="+mj-lt"/>
              </a:rPr>
              <a:t>4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in </a:t>
            </a:r>
            <a:r>
              <a:rPr lang="fr-FR" dirty="0" err="1">
                <a:solidFill>
                  <a:srgbClr val="C00000"/>
                </a:solidFill>
                <a:latin typeface="+mj-lt"/>
              </a:rPr>
              <a:t>atmosphere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 algn="ctr"/>
            <a:endParaRPr lang="fr-FR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=</a:t>
            </a:r>
            <a:endParaRPr lang="fr-CH" dirty="0">
              <a:solidFill>
                <a:srgbClr val="C00000"/>
              </a:solidFill>
              <a:latin typeface="+mj-lt"/>
            </a:endParaRPr>
          </a:p>
          <a:p>
            <a:pPr algn="ctr"/>
            <a:endParaRPr lang="fr-FR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release of CH</a:t>
            </a:r>
            <a:r>
              <a:rPr lang="fr-FR" baseline="-25000" dirty="0">
                <a:solidFill>
                  <a:srgbClr val="C00000"/>
                </a:solidFill>
                <a:latin typeface="+mj-lt"/>
              </a:rPr>
              <a:t>4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C00000"/>
                </a:solidFill>
                <a:latin typeface="+mj-lt"/>
              </a:rPr>
              <a:t>trapped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in permafrost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+</a:t>
            </a:r>
          </a:p>
          <a:p>
            <a:pPr algn="ctr"/>
            <a:r>
              <a:rPr lang="fr-FR" dirty="0" err="1">
                <a:solidFill>
                  <a:srgbClr val="C00000"/>
                </a:solidFill>
                <a:latin typeface="+mj-lt"/>
              </a:rPr>
              <a:t>activity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fr-FR" dirty="0" err="1">
                <a:solidFill>
                  <a:srgbClr val="C00000"/>
                </a:solidFill>
                <a:latin typeface="+mj-lt"/>
              </a:rPr>
              <a:t>methanogens</a:t>
            </a:r>
            <a:endParaRPr lang="fr-FR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-</a:t>
            </a:r>
          </a:p>
          <a:p>
            <a:pPr algn="ctr"/>
            <a:r>
              <a:rPr lang="fr-FR" dirty="0" err="1">
                <a:solidFill>
                  <a:srgbClr val="C00000"/>
                </a:solidFill>
                <a:latin typeface="+mj-lt"/>
              </a:rPr>
              <a:t>activity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fr-FR" dirty="0" err="1">
                <a:solidFill>
                  <a:srgbClr val="C00000"/>
                </a:solidFill>
                <a:latin typeface="+mj-lt"/>
              </a:rPr>
              <a:t>methanotrophs</a:t>
            </a:r>
            <a:endParaRPr lang="fr-CH" dirty="0" err="1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4403240"/>
            <a:ext cx="3856256" cy="15925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/>
          <p:cNvSpPr txBox="1"/>
          <p:nvPr/>
        </p:nvSpPr>
        <p:spPr>
          <a:xfrm>
            <a:off x="5652524" y="803199"/>
            <a:ext cx="217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Mid</a:t>
            </a:r>
            <a:r>
              <a:rPr lang="fr-FR" b="1" dirty="0">
                <a:latin typeface="+mj-lt"/>
              </a:rPr>
              <a:t>- to high latitudes</a:t>
            </a:r>
            <a:endParaRPr lang="fr-CH" b="1" dirty="0" err="1">
              <a:latin typeface="+mj-lt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8" y="2276612"/>
            <a:ext cx="3623313" cy="180085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2" y="508231"/>
            <a:ext cx="3858525" cy="1579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6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50407" y="1319844"/>
            <a:ext cx="3972285" cy="1626139"/>
            <a:chOff x="5153148" y="2970026"/>
            <a:chExt cx="3323942" cy="136072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148" y="2970026"/>
              <a:ext cx="3323942" cy="136072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/>
            <p:cNvSpPr/>
            <p:nvPr/>
          </p:nvSpPr>
          <p:spPr>
            <a:xfrm>
              <a:off x="5337423" y="3341255"/>
              <a:ext cx="932379" cy="519351"/>
            </a:xfrm>
            <a:prstGeom prst="ellipse">
              <a:avLst/>
            </a:prstGeom>
            <a:ln w="158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8044664" y="3066423"/>
              <a:ext cx="380145" cy="519351"/>
            </a:xfrm>
            <a:prstGeom prst="ellipse">
              <a:avLst/>
            </a:prstGeom>
            <a:ln w="158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94936" y="962661"/>
            <a:ext cx="3323942" cy="2492957"/>
            <a:chOff x="5594936" y="125186"/>
            <a:chExt cx="3323942" cy="24929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936" y="125186"/>
              <a:ext cx="3323942" cy="24929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222015" y="185958"/>
              <a:ext cx="1595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>
                  <a:solidFill>
                    <a:schemeClr val="bg1"/>
                  </a:solidFill>
                  <a:latin typeface="+mj-lt"/>
                </a:rPr>
                <a:t>Tharsis Montes</a:t>
              </a:r>
              <a:endParaRPr lang="fr-CH" dirty="0" err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94936" y="3653015"/>
            <a:ext cx="3323942" cy="2492956"/>
            <a:chOff x="5594936" y="2815542"/>
            <a:chExt cx="3323942" cy="24929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936" y="2815542"/>
              <a:ext cx="3323942" cy="2492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7348908" y="2870938"/>
              <a:ext cx="1469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 err="1">
                  <a:solidFill>
                    <a:schemeClr val="bg1"/>
                  </a:solidFill>
                  <a:latin typeface="+mj-lt"/>
                </a:rPr>
                <a:t>Elysium</a:t>
              </a:r>
              <a:r>
                <a:rPr lang="fr-FR" dirty="0">
                  <a:solidFill>
                    <a:schemeClr val="bg1"/>
                  </a:solidFill>
                  <a:latin typeface="+mj-lt"/>
                </a:rPr>
                <a:t> Mons</a:t>
              </a:r>
              <a:endParaRPr lang="fr-CH" dirty="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162328" y="264938"/>
            <a:ext cx="11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Volcanoes</a:t>
            </a:r>
            <a:endParaRPr lang="fr-CH" b="1" dirty="0" err="1">
              <a:latin typeface="+mj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79112" y="738990"/>
            <a:ext cx="339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j-lt"/>
              </a:rPr>
              <a:t>Seasonal</a:t>
            </a:r>
            <a:r>
              <a:rPr lang="fr-FR" sz="1400" dirty="0">
                <a:latin typeface="+mj-lt"/>
              </a:rPr>
              <a:t>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latin typeface="+mj-lt"/>
              </a:rPr>
              <a:t>Persistence</a:t>
            </a:r>
            <a:r>
              <a:rPr lang="fr-FR" sz="1400" dirty="0">
                <a:latin typeface="+mj-lt"/>
              </a:rPr>
              <a:t> in the major volcanic </a:t>
            </a:r>
            <a:r>
              <a:rPr lang="fr-FR" sz="1400" dirty="0" err="1">
                <a:latin typeface="+mj-lt"/>
              </a:rPr>
              <a:t>regions</a:t>
            </a:r>
            <a:endParaRPr lang="fr-CH" sz="1400" dirty="0" err="1"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022383" y="3113054"/>
            <a:ext cx="2682361" cy="3572878"/>
            <a:chOff x="1074309" y="2918853"/>
            <a:chExt cx="2682361" cy="3572878"/>
          </a:xfrm>
        </p:grpSpPr>
        <p:grpSp>
          <p:nvGrpSpPr>
            <p:cNvPr id="18" name="Group 17"/>
            <p:cNvGrpSpPr/>
            <p:nvPr/>
          </p:nvGrpSpPr>
          <p:grpSpPr>
            <a:xfrm>
              <a:off x="1074309" y="3513252"/>
              <a:ext cx="1309446" cy="552941"/>
              <a:chOff x="1070050" y="3518435"/>
              <a:chExt cx="1309446" cy="552941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050" y="3518435"/>
                <a:ext cx="1309446" cy="552941"/>
              </a:xfrm>
              <a:prstGeom prst="rect">
                <a:avLst/>
              </a:prstGeom>
            </p:spPr>
          </p:pic>
          <p:sp>
            <p:nvSpPr>
              <p:cNvPr id="51" name="Oval 50"/>
              <p:cNvSpPr/>
              <p:nvPr/>
            </p:nvSpPr>
            <p:spPr>
              <a:xfrm>
                <a:off x="1155654" y="3535592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444213" y="4727582"/>
              <a:ext cx="1307363" cy="539928"/>
              <a:chOff x="2447817" y="4756790"/>
              <a:chExt cx="1307363" cy="539928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7817" y="4756790"/>
                <a:ext cx="1307363" cy="539928"/>
              </a:xfrm>
              <a:prstGeom prst="rect">
                <a:avLst/>
              </a:prstGeom>
            </p:spPr>
          </p:pic>
          <p:sp>
            <p:nvSpPr>
              <p:cNvPr id="59" name="Oval 58"/>
              <p:cNvSpPr/>
              <p:nvPr/>
            </p:nvSpPr>
            <p:spPr>
              <a:xfrm>
                <a:off x="2525541" y="4771514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444213" y="5334110"/>
              <a:ext cx="1307363" cy="539928"/>
              <a:chOff x="2447684" y="5345010"/>
              <a:chExt cx="1307363" cy="53992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7684" y="5345010"/>
                <a:ext cx="1307363" cy="539928"/>
              </a:xfrm>
              <a:prstGeom prst="rect">
                <a:avLst/>
              </a:prstGeom>
            </p:spPr>
          </p:pic>
          <p:sp>
            <p:nvSpPr>
              <p:cNvPr id="60" name="Oval 59"/>
              <p:cNvSpPr/>
              <p:nvPr/>
            </p:nvSpPr>
            <p:spPr>
              <a:xfrm>
                <a:off x="2525542" y="5365323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084105" y="4123828"/>
              <a:ext cx="1299650" cy="535150"/>
              <a:chOff x="1070050" y="4149153"/>
              <a:chExt cx="1299650" cy="535150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050" y="4149153"/>
                <a:ext cx="1299650" cy="535150"/>
              </a:xfrm>
              <a:prstGeom prst="rect">
                <a:avLst/>
              </a:prstGeom>
            </p:spPr>
          </p:pic>
          <p:sp>
            <p:nvSpPr>
              <p:cNvPr id="52" name="Oval 51"/>
              <p:cNvSpPr/>
              <p:nvPr/>
            </p:nvSpPr>
            <p:spPr>
              <a:xfrm>
                <a:off x="1155655" y="4152825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191035" y="4173823"/>
                <a:ext cx="161464" cy="265570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074309" y="2919569"/>
              <a:ext cx="1309446" cy="536049"/>
              <a:chOff x="1074309" y="2919569"/>
              <a:chExt cx="1309446" cy="536049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4309" y="2919569"/>
                <a:ext cx="1309446" cy="536049"/>
              </a:xfrm>
              <a:prstGeom prst="rect">
                <a:avLst/>
              </a:prstGeom>
            </p:spPr>
          </p:pic>
          <p:sp>
            <p:nvSpPr>
              <p:cNvPr id="50" name="Oval 49"/>
              <p:cNvSpPr/>
              <p:nvPr/>
            </p:nvSpPr>
            <p:spPr>
              <a:xfrm>
                <a:off x="1155655" y="2933959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203284" y="2931550"/>
                <a:ext cx="161464" cy="265570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444213" y="2918853"/>
              <a:ext cx="1312457" cy="535661"/>
              <a:chOff x="2444213" y="2918853"/>
              <a:chExt cx="1312457" cy="535661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4213" y="2919440"/>
                <a:ext cx="1309446" cy="535074"/>
              </a:xfrm>
              <a:prstGeom prst="rect">
                <a:avLst/>
              </a:prstGeom>
            </p:spPr>
          </p:pic>
          <p:sp>
            <p:nvSpPr>
              <p:cNvPr id="56" name="Oval 55"/>
              <p:cNvSpPr/>
              <p:nvPr/>
            </p:nvSpPr>
            <p:spPr>
              <a:xfrm>
                <a:off x="2525541" y="2918853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3595206" y="2962686"/>
                <a:ext cx="161464" cy="265570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444213" y="3521114"/>
              <a:ext cx="1309446" cy="535150"/>
              <a:chOff x="2444213" y="3528170"/>
              <a:chExt cx="1309446" cy="535150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4213" y="3528170"/>
                <a:ext cx="1309446" cy="535150"/>
              </a:xfrm>
              <a:prstGeom prst="rect">
                <a:avLst/>
              </a:prstGeom>
            </p:spPr>
          </p:pic>
          <p:sp>
            <p:nvSpPr>
              <p:cNvPr id="57" name="Oval 56"/>
              <p:cNvSpPr/>
              <p:nvPr/>
            </p:nvSpPr>
            <p:spPr>
              <a:xfrm>
                <a:off x="2525541" y="3528770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3585547" y="3534754"/>
                <a:ext cx="161464" cy="265570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074309" y="5334110"/>
              <a:ext cx="1309446" cy="538118"/>
              <a:chOff x="1070050" y="5344972"/>
              <a:chExt cx="1309446" cy="538118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050" y="5344972"/>
                <a:ext cx="1302979" cy="538118"/>
              </a:xfrm>
              <a:prstGeom prst="rect">
                <a:avLst/>
              </a:prstGeom>
            </p:spPr>
          </p:pic>
          <p:sp>
            <p:nvSpPr>
              <p:cNvPr id="54" name="Oval 53"/>
              <p:cNvSpPr/>
              <p:nvPr/>
            </p:nvSpPr>
            <p:spPr>
              <a:xfrm>
                <a:off x="1155655" y="5361176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2218032" y="5372341"/>
                <a:ext cx="161464" cy="265570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080776" y="5940639"/>
              <a:ext cx="1302979" cy="541894"/>
              <a:chOff x="1077542" y="5942411"/>
              <a:chExt cx="1302979" cy="541894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7542" y="5946187"/>
                <a:ext cx="1302979" cy="538118"/>
              </a:xfrm>
              <a:prstGeom prst="rect">
                <a:avLst/>
              </a:prstGeom>
            </p:spPr>
          </p:pic>
          <p:sp>
            <p:nvSpPr>
              <p:cNvPr id="55" name="Oval 54"/>
              <p:cNvSpPr/>
              <p:nvPr/>
            </p:nvSpPr>
            <p:spPr>
              <a:xfrm>
                <a:off x="1155654" y="5942411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2194454" y="5960645"/>
                <a:ext cx="161464" cy="265570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444213" y="5940639"/>
              <a:ext cx="1302979" cy="551092"/>
              <a:chOff x="2448597" y="5940639"/>
              <a:chExt cx="1302979" cy="551092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8597" y="5953613"/>
                <a:ext cx="1302979" cy="538118"/>
              </a:xfrm>
              <a:prstGeom prst="rect">
                <a:avLst/>
              </a:prstGeom>
            </p:spPr>
          </p:pic>
          <p:sp>
            <p:nvSpPr>
              <p:cNvPr id="87" name="Oval 86"/>
              <p:cNvSpPr/>
              <p:nvPr/>
            </p:nvSpPr>
            <p:spPr>
              <a:xfrm>
                <a:off x="2525540" y="5940639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444213" y="4122864"/>
              <a:ext cx="1302979" cy="538118"/>
              <a:chOff x="2444213" y="4133663"/>
              <a:chExt cx="1302979" cy="538118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4213" y="4133663"/>
                <a:ext cx="1302979" cy="538118"/>
              </a:xfrm>
              <a:prstGeom prst="rect">
                <a:avLst/>
              </a:prstGeom>
            </p:spPr>
          </p:pic>
          <p:sp>
            <p:nvSpPr>
              <p:cNvPr id="58" name="Oval 57"/>
              <p:cNvSpPr/>
              <p:nvPr/>
            </p:nvSpPr>
            <p:spPr>
              <a:xfrm>
                <a:off x="2525542" y="4138629"/>
                <a:ext cx="341803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3568329" y="4149789"/>
                <a:ext cx="161464" cy="265570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58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64194" y="241610"/>
            <a:ext cx="3768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How </a:t>
            </a:r>
            <a:r>
              <a:rPr lang="fr-FR" dirty="0" err="1">
                <a:latin typeface="+mj-lt"/>
              </a:rPr>
              <a:t>is</a:t>
            </a:r>
            <a:r>
              <a:rPr lang="fr-FR" dirty="0">
                <a:latin typeface="+mj-lt"/>
              </a:rPr>
              <a:t> CH</a:t>
            </a:r>
            <a:r>
              <a:rPr lang="fr-FR" baseline="-25000" dirty="0">
                <a:latin typeface="+mj-lt"/>
              </a:rPr>
              <a:t>4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connected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with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volcanoes</a:t>
            </a:r>
            <a:r>
              <a:rPr lang="fr-FR" dirty="0">
                <a:latin typeface="+mj-lt"/>
              </a:rPr>
              <a:t>?</a:t>
            </a:r>
            <a:endParaRPr lang="fr-CH" dirty="0" err="1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5372" y="1161285"/>
            <a:ext cx="4823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+mj-lt"/>
              </a:rPr>
              <a:t>Alteration</a:t>
            </a:r>
            <a:r>
              <a:rPr lang="fr-FR" dirty="0">
                <a:latin typeface="+mj-lt"/>
              </a:rPr>
              <a:t> of </a:t>
            </a:r>
            <a:r>
              <a:rPr lang="fr-FR" dirty="0" err="1">
                <a:latin typeface="+mj-lt"/>
              </a:rPr>
              <a:t>magmatic</a:t>
            </a:r>
            <a:r>
              <a:rPr lang="fr-FR" dirty="0">
                <a:latin typeface="+mj-lt"/>
              </a:rPr>
              <a:t> rocks </a:t>
            </a:r>
            <a:r>
              <a:rPr lang="fr-FR" dirty="0" smtClean="0">
                <a:latin typeface="+mj-lt"/>
              </a:rPr>
              <a:t>(serpentinisation)</a:t>
            </a:r>
            <a:endParaRPr lang="fr-FR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+mj-lt"/>
              </a:rPr>
              <a:t>Hydrothermal </a:t>
            </a:r>
            <a:r>
              <a:rPr lang="fr-FR" dirty="0" err="1">
                <a:latin typeface="+mj-lt"/>
              </a:rPr>
              <a:t>activity</a:t>
            </a:r>
            <a:endParaRPr lang="fr-FR" dirty="0">
              <a:latin typeface="+mj-lt"/>
            </a:endParaRPr>
          </a:p>
        </p:txBody>
      </p: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195675252"/>
              </p:ext>
            </p:extLst>
          </p:nvPr>
        </p:nvGraphicFramePr>
        <p:xfrm>
          <a:off x="2126185" y="1825072"/>
          <a:ext cx="4644487" cy="3901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13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856883" y="241610"/>
            <a:ext cx="166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+mj-lt"/>
              </a:rPr>
              <a:t>Serpentinisation</a:t>
            </a:r>
            <a:endParaRPr lang="fr-FR" b="1" dirty="0"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" y="4048062"/>
            <a:ext cx="4931309" cy="2434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352289" y="6462006"/>
            <a:ext cx="8499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latin typeface="BoosterNextFY-Regular" panose="02000503000000020004" pitchFamily="50" charset="0"/>
              </a:rPr>
              <a:t>© B. </a:t>
            </a:r>
            <a:r>
              <a:rPr lang="fr-FR" sz="800" dirty="0" err="1" smtClean="0">
                <a:latin typeface="BoosterNextFY-Regular" panose="02000503000000020004" pitchFamily="50" charset="0"/>
              </a:rPr>
              <a:t>Raislback</a:t>
            </a:r>
            <a:endParaRPr lang="fr-CH" sz="800" dirty="0" smtClean="0">
              <a:latin typeface="BoosterNextFY-Regular" panose="02000503000000020004" pitchFamily="50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81" y="5580668"/>
            <a:ext cx="894634" cy="700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/>
          <p:cNvSpPr/>
          <p:nvPr/>
        </p:nvSpPr>
        <p:spPr>
          <a:xfrm>
            <a:off x="2892424" y="6327072"/>
            <a:ext cx="101387" cy="93187"/>
          </a:xfrm>
          <a:prstGeom prst="rect">
            <a:avLst/>
          </a:prstGeom>
          <a:solidFill>
            <a:schemeClr val="accent3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3046535" y="5290339"/>
            <a:ext cx="2492760" cy="957987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39295" y="629492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BoosterNextFY-Regular" panose="02000503000000020004" pitchFamily="50" charset="0"/>
              </a:rPr>
              <a:t>olivine</a:t>
            </a:r>
            <a:endParaRPr lang="fr-CH" dirty="0" err="1" smtClean="0">
              <a:latin typeface="BoosterNextFY-Regular" panose="02000503000000020004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69822" y="3227134"/>
            <a:ext cx="2447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latin typeface="+mj-lt"/>
              </a:rPr>
              <a:t>Terrestrial</a:t>
            </a:r>
            <a:endParaRPr lang="fr-FR" dirty="0">
              <a:latin typeface="+mj-lt"/>
            </a:endParaRPr>
          </a:p>
          <a:p>
            <a:pPr algn="ctr"/>
            <a:r>
              <a:rPr lang="fr-FR" dirty="0" err="1" smtClean="0">
                <a:latin typeface="+mj-lt"/>
              </a:rPr>
              <a:t>ocean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spreading</a:t>
            </a:r>
            <a:r>
              <a:rPr lang="fr-FR" dirty="0" smtClean="0">
                <a:latin typeface="+mj-lt"/>
              </a:rPr>
              <a:t> centres</a:t>
            </a:r>
            <a:endParaRPr lang="fr-CH" dirty="0" err="1" smtClean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5808" y="1236049"/>
            <a:ext cx="8664352" cy="5012278"/>
            <a:chOff x="355808" y="1236049"/>
            <a:chExt cx="8664352" cy="50122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8711" y="1258058"/>
              <a:ext cx="1966305" cy="1966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855" y="4282022"/>
              <a:ext cx="1966305" cy="19663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355808" y="1236049"/>
              <a:ext cx="1972383" cy="19723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7066356" y="3894173"/>
              <a:ext cx="17647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>
                  <a:latin typeface="+mj-lt"/>
                </a:rPr>
                <a:t>under</a:t>
              </a:r>
              <a:r>
                <a:rPr lang="fr-FR" sz="1400" dirty="0" smtClean="0">
                  <a:latin typeface="+mj-lt"/>
                </a:rPr>
                <a:t> the microscope</a:t>
              </a:r>
              <a:endParaRPr lang="fr-CH" sz="1400" dirty="0" err="1" smtClean="0">
                <a:latin typeface="+mj-lt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315953" y="6201733"/>
            <a:ext cx="101387" cy="93187"/>
          </a:xfrm>
          <a:prstGeom prst="rect">
            <a:avLst/>
          </a:prstGeom>
          <a:solidFill>
            <a:schemeClr val="accent3"/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0296" y="4461707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sterNextFY-Regular" panose="02000503000000020004" pitchFamily="50" charset="0"/>
              </a:rPr>
              <a:t>H</a:t>
            </a:r>
            <a:r>
              <a:rPr lang="fr-FR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sterNextFY-Regular" panose="02000503000000020004" pitchFamily="50" charset="0"/>
              </a:rPr>
              <a:t>2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sterNextFY-Regular" panose="02000503000000020004" pitchFamily="50" charset="0"/>
              </a:rPr>
              <a:t>O</a:t>
            </a:r>
            <a:endParaRPr lang="fr-CH" dirty="0" err="1" smtClean="0">
              <a:solidFill>
                <a:schemeClr val="tx2">
                  <a:lumMod val="60000"/>
                  <a:lumOff val="40000"/>
                </a:schemeClr>
              </a:solidFill>
              <a:latin typeface="BoosterNextFY-Regular" panose="02000503000000020004" pitchFamily="50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97228" y="4454072"/>
            <a:ext cx="599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sterNextFY-Regular" panose="02000503000000020004" pitchFamily="50" charset="0"/>
              </a:rPr>
              <a:t>H</a:t>
            </a:r>
            <a:r>
              <a:rPr lang="fr-FR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sterNextFY-Regular" panose="02000503000000020004" pitchFamily="50" charset="0"/>
              </a:rPr>
              <a:t>2</a:t>
            </a: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sterNextFY-Regular" panose="02000503000000020004" pitchFamily="50" charset="0"/>
              </a:rPr>
              <a:t>O</a:t>
            </a:r>
            <a:endParaRPr lang="fr-CH" dirty="0" err="1" smtClean="0">
              <a:solidFill>
                <a:schemeClr val="tx2">
                  <a:lumMod val="60000"/>
                  <a:lumOff val="40000"/>
                </a:schemeClr>
              </a:solidFill>
              <a:latin typeface="BoosterNextFY-Regular" panose="02000503000000020004" pitchFamily="50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897502" y="135389"/>
            <a:ext cx="6115051" cy="5538466"/>
            <a:chOff x="2897502" y="135389"/>
            <a:chExt cx="6115051" cy="553846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9128" y="135389"/>
              <a:ext cx="3038862" cy="1694691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2897502" y="1954519"/>
              <a:ext cx="6053957" cy="3719336"/>
              <a:chOff x="2897502" y="1313749"/>
              <a:chExt cx="6053957" cy="371933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897502" y="1313749"/>
                <a:ext cx="6050521" cy="3719336"/>
                <a:chOff x="2897502" y="1313749"/>
                <a:chExt cx="6050521" cy="3719336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6978" y="1313749"/>
                  <a:ext cx="2608032" cy="168380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41" name="Rectangle 40"/>
                <p:cNvSpPr/>
                <p:nvPr/>
              </p:nvSpPr>
              <p:spPr>
                <a:xfrm>
                  <a:off x="3280244" y="4780441"/>
                  <a:ext cx="101387" cy="9318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587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fr-CH" dirty="0">
                    <a:effectLst>
                      <a:outerShdw blurRad="38100" dist="38100" dir="2700000" algn="ctr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201070" y="1783156"/>
                  <a:ext cx="17469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 smtClean="0">
                      <a:latin typeface="+mj-lt"/>
                    </a:rPr>
                    <a:t>serpentine + CH</a:t>
                  </a:r>
                  <a:r>
                    <a:rPr lang="fr-FR" baseline="-25000" dirty="0" smtClean="0">
                      <a:latin typeface="+mj-lt"/>
                    </a:rPr>
                    <a:t>4</a:t>
                  </a:r>
                  <a:endParaRPr lang="fr-CH" dirty="0" err="1" smtClean="0">
                    <a:latin typeface="+mj-lt"/>
                  </a:endParaRPr>
                </a:p>
              </p:txBody>
            </p:sp>
            <p:cxnSp>
              <p:nvCxnSpPr>
                <p:cNvPr id="44" name="Straight Connector 43"/>
                <p:cNvCxnSpPr/>
                <p:nvPr/>
              </p:nvCxnSpPr>
              <p:spPr>
                <a:xfrm flipH="1">
                  <a:off x="3127696" y="2997557"/>
                  <a:ext cx="1658532" cy="188715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5364568" y="3727818"/>
                  <a:ext cx="16671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dirty="0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+mj-lt"/>
                    </a:rPr>
                    <a:t>water </a:t>
                  </a:r>
                  <a:r>
                    <a:rPr lang="fr-FR" dirty="0" err="1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+mj-lt"/>
                    </a:rPr>
                    <a:t>alteration</a:t>
                  </a:r>
                  <a:endParaRPr lang="fr-CH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j-lt"/>
                  </a:endParaRPr>
                </a:p>
              </p:txBody>
            </p:sp>
            <p:cxnSp>
              <p:nvCxnSpPr>
                <p:cNvPr id="51" name="Straight Arrow Connector 50"/>
                <p:cNvCxnSpPr/>
                <p:nvPr/>
              </p:nvCxnSpPr>
              <p:spPr>
                <a:xfrm flipV="1">
                  <a:off x="5941238" y="4182959"/>
                  <a:ext cx="0" cy="608338"/>
                </a:xfrm>
                <a:prstGeom prst="straightConnector1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5941238" y="3086238"/>
                  <a:ext cx="0" cy="608338"/>
                </a:xfrm>
                <a:prstGeom prst="straightConnector1">
                  <a:avLst/>
                </a:prstGeom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headEnd type="none" w="med" len="med"/>
                  <a:tailEnd type="arrow" w="med" len="med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/>
                <p:cNvSpPr/>
                <p:nvPr/>
              </p:nvSpPr>
              <p:spPr>
                <a:xfrm>
                  <a:off x="2897502" y="4939898"/>
                  <a:ext cx="101387" cy="93187"/>
                </a:xfrm>
                <a:prstGeom prst="rect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5875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 anchor="ctr">
                  <a:spAutoFit/>
                </a:bodyPr>
                <a:lstStyle/>
                <a:p>
                  <a:pPr algn="ctr"/>
                  <a:endParaRPr lang="fr-CH" dirty="0">
                    <a:effectLst>
                      <a:outerShdw blurRad="38100" dist="38100" dir="2700000" algn="ctr" rotWithShape="0">
                        <a:srgbClr val="000000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  <p:cxnSp>
            <p:nvCxnSpPr>
              <p:cNvPr id="8" name="Straight Arrow Connector 7"/>
              <p:cNvCxnSpPr/>
              <p:nvPr/>
            </p:nvCxnSpPr>
            <p:spPr>
              <a:xfrm flipV="1">
                <a:off x="8843580" y="1718807"/>
                <a:ext cx="107879" cy="17979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7819598" y="1834052"/>
              <a:ext cx="11929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900" i="1" dirty="0" err="1" smtClean="0">
                  <a:latin typeface="+mj-lt"/>
                </a:rPr>
                <a:t>Oze</a:t>
              </a:r>
              <a:r>
                <a:rPr lang="fr-FR" sz="900" i="1" dirty="0" smtClean="0">
                  <a:latin typeface="+mj-lt"/>
                </a:rPr>
                <a:t> and Sharma 2005</a:t>
              </a:r>
              <a:endParaRPr lang="fr-CH" sz="900" i="1" dirty="0" smtClean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53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5067" y="2042803"/>
            <a:ext cx="4157128" cy="4122485"/>
            <a:chOff x="2493436" y="1367757"/>
            <a:chExt cx="4157128" cy="4122485"/>
          </a:xfrm>
          <a:effectLst/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436" y="1367757"/>
              <a:ext cx="4157128" cy="4122485"/>
            </a:xfrm>
            <a:prstGeom prst="rect">
              <a:avLst/>
            </a:prstGeom>
            <a:effectLst/>
          </p:spPr>
        </p:pic>
        <p:sp>
          <p:nvSpPr>
            <p:cNvPr id="3" name="5-Point Star 2"/>
            <p:cNvSpPr/>
            <p:nvPr/>
          </p:nvSpPr>
          <p:spPr>
            <a:xfrm>
              <a:off x="6127279" y="3360398"/>
              <a:ext cx="137204" cy="137204"/>
            </a:xfrm>
            <a:prstGeom prst="star5">
              <a:avLst/>
            </a:prstGeom>
            <a:solidFill>
              <a:srgbClr val="CCFF33"/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" name="5-Point Star 3"/>
            <p:cNvSpPr/>
            <p:nvPr/>
          </p:nvSpPr>
          <p:spPr>
            <a:xfrm>
              <a:off x="5990075" y="2994444"/>
              <a:ext cx="137204" cy="137204"/>
            </a:xfrm>
            <a:prstGeom prst="star5">
              <a:avLst/>
            </a:prstGeom>
            <a:solidFill>
              <a:srgbClr val="CCFF33"/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" name="5-Point Star 4"/>
            <p:cNvSpPr/>
            <p:nvPr/>
          </p:nvSpPr>
          <p:spPr>
            <a:xfrm>
              <a:off x="4995107" y="4987292"/>
              <a:ext cx="137204" cy="137204"/>
            </a:xfrm>
            <a:prstGeom prst="star5">
              <a:avLst/>
            </a:prstGeom>
            <a:solidFill>
              <a:srgbClr val="CCFF33"/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" name="5-Point Star 5"/>
            <p:cNvSpPr/>
            <p:nvPr/>
          </p:nvSpPr>
          <p:spPr>
            <a:xfrm>
              <a:off x="3021673" y="4266061"/>
              <a:ext cx="137204" cy="137204"/>
            </a:xfrm>
            <a:prstGeom prst="star5">
              <a:avLst/>
            </a:prstGeom>
            <a:solidFill>
              <a:srgbClr val="CCFF33"/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7" name="5-Point Star 6"/>
          <p:cNvSpPr/>
          <p:nvPr/>
        </p:nvSpPr>
        <p:spPr>
          <a:xfrm>
            <a:off x="647975" y="1440054"/>
            <a:ext cx="137204" cy="137204"/>
          </a:xfrm>
          <a:prstGeom prst="star5">
            <a:avLst/>
          </a:prstGeom>
          <a:solidFill>
            <a:srgbClr val="CCFF33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208" y="1323990"/>
            <a:ext cx="486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Serpentine </a:t>
            </a:r>
            <a:r>
              <a:rPr lang="fr-FR" dirty="0" err="1" smtClean="0">
                <a:latin typeface="+mj-lt"/>
              </a:rPr>
              <a:t>detected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from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orbit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using</a:t>
            </a:r>
            <a:r>
              <a:rPr lang="fr-FR" dirty="0" smtClean="0">
                <a:latin typeface="+mj-lt"/>
              </a:rPr>
              <a:t> spectral data</a:t>
            </a:r>
            <a:endParaRPr lang="fr-CH" dirty="0" err="1" smtClean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76" y="0"/>
            <a:ext cx="2341330" cy="183144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731612" y="2025481"/>
            <a:ext cx="4157128" cy="4122485"/>
            <a:chOff x="2493436" y="1367757"/>
            <a:chExt cx="4157128" cy="4122485"/>
          </a:xfrm>
          <a:effectLst/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436" y="1367757"/>
              <a:ext cx="4157128" cy="4122485"/>
            </a:xfrm>
            <a:prstGeom prst="rect">
              <a:avLst/>
            </a:prstGeom>
            <a:effectLst/>
          </p:spPr>
        </p:pic>
        <p:sp>
          <p:nvSpPr>
            <p:cNvPr id="14" name="5-Point Star 13"/>
            <p:cNvSpPr/>
            <p:nvPr/>
          </p:nvSpPr>
          <p:spPr>
            <a:xfrm>
              <a:off x="5745883" y="2299187"/>
              <a:ext cx="137204" cy="137204"/>
            </a:xfrm>
            <a:prstGeom prst="star5">
              <a:avLst/>
            </a:prstGeom>
            <a:solidFill>
              <a:srgbClr val="CCFF33"/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5852871" y="2394551"/>
              <a:ext cx="137204" cy="137204"/>
            </a:xfrm>
            <a:prstGeom prst="star5">
              <a:avLst/>
            </a:prstGeom>
            <a:solidFill>
              <a:srgbClr val="CCFF33"/>
            </a:solidFill>
            <a:ln w="63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810176" y="17473"/>
            <a:ext cx="951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chemeClr val="bg1"/>
                </a:solidFill>
                <a:latin typeface="+mj-lt"/>
              </a:rPr>
              <a:t>MRO/CRISM</a:t>
            </a:r>
            <a:endParaRPr lang="fr-CH" sz="1200" dirty="0" err="1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61" y="643077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smtClean="0">
                <a:latin typeface="+mj-lt"/>
              </a:rPr>
              <a:t>Ehlmann et al. 2009</a:t>
            </a:r>
          </a:p>
          <a:p>
            <a:r>
              <a:rPr lang="fr-FR" sz="900" i="1" dirty="0" smtClean="0">
                <a:latin typeface="+mj-lt"/>
              </a:rPr>
              <a:t>Viviano-Beck  et al. 2014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6883" y="241610"/>
            <a:ext cx="166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+mj-lt"/>
              </a:rPr>
              <a:t>Serpentinisation</a:t>
            </a:r>
            <a:endParaRPr lang="fr-F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6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605532" y="179301"/>
            <a:ext cx="218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+mj-lt"/>
              </a:rPr>
              <a:t>Hydrothermal </a:t>
            </a:r>
            <a:r>
              <a:rPr lang="fr-FR" b="1" dirty="0" err="1">
                <a:latin typeface="+mj-lt"/>
              </a:rPr>
              <a:t>activity</a:t>
            </a:r>
            <a:endParaRPr lang="fr-CH" b="1" dirty="0" err="1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75917" y="2163899"/>
            <a:ext cx="940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1"/>
                </a:solidFill>
                <a:latin typeface="+mj-lt"/>
              </a:rPr>
              <a:t>cold water</a:t>
            </a:r>
            <a:endParaRPr lang="fr-CH" sz="1400" dirty="0" err="1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4050423" y="3827416"/>
            <a:ext cx="1627636" cy="2404463"/>
            <a:chOff x="3094459" y="2594598"/>
            <a:chExt cx="1627636" cy="3868242"/>
          </a:xfrm>
        </p:grpSpPr>
        <p:sp>
          <p:nvSpPr>
            <p:cNvPr id="13" name="Freeform 12"/>
            <p:cNvSpPr/>
            <p:nvPr/>
          </p:nvSpPr>
          <p:spPr>
            <a:xfrm>
              <a:off x="3094459" y="2594598"/>
              <a:ext cx="1627636" cy="3868242"/>
            </a:xfrm>
            <a:custGeom>
              <a:avLst/>
              <a:gdLst>
                <a:gd name="connsiteX0" fmla="*/ 184697 w 1642666"/>
                <a:gd name="connsiteY0" fmla="*/ 3709635 h 3719909"/>
                <a:gd name="connsiteX1" fmla="*/ 4899 w 1642666"/>
                <a:gd name="connsiteY1" fmla="*/ 2060633 h 3719909"/>
                <a:gd name="connsiteX2" fmla="*/ 81955 w 1642666"/>
                <a:gd name="connsiteY2" fmla="*/ 776363 h 3719909"/>
                <a:gd name="connsiteX3" fmla="*/ 400454 w 1642666"/>
                <a:gd name="connsiteY3" fmla="*/ 206147 h 3719909"/>
                <a:gd name="connsiteX4" fmla="*/ 754913 w 1642666"/>
                <a:gd name="connsiteY4" fmla="*/ 21212 h 3719909"/>
                <a:gd name="connsiteX5" fmla="*/ 1073411 w 1642666"/>
                <a:gd name="connsiteY5" fmla="*/ 16075 h 3719909"/>
                <a:gd name="connsiteX6" fmla="*/ 1309717 w 1642666"/>
                <a:gd name="connsiteY6" fmla="*/ 129091 h 3719909"/>
                <a:gd name="connsiteX7" fmla="*/ 1530611 w 1642666"/>
                <a:gd name="connsiteY7" fmla="*/ 452727 h 3719909"/>
                <a:gd name="connsiteX8" fmla="*/ 1602531 w 1642666"/>
                <a:gd name="connsiteY8" fmla="*/ 724992 h 3719909"/>
                <a:gd name="connsiteX9" fmla="*/ 1617942 w 1642666"/>
                <a:gd name="connsiteY9" fmla="*/ 915064 h 3719909"/>
                <a:gd name="connsiteX10" fmla="*/ 1628216 w 1642666"/>
                <a:gd name="connsiteY10" fmla="*/ 956161 h 3719909"/>
                <a:gd name="connsiteX11" fmla="*/ 1402184 w 1642666"/>
                <a:gd name="connsiteY11" fmla="*/ 3719909 h 3719909"/>
                <a:gd name="connsiteX0" fmla="*/ 184697 w 1640621"/>
                <a:gd name="connsiteY0" fmla="*/ 3709635 h 3719909"/>
                <a:gd name="connsiteX1" fmla="*/ 4899 w 1640621"/>
                <a:gd name="connsiteY1" fmla="*/ 2060633 h 3719909"/>
                <a:gd name="connsiteX2" fmla="*/ 81955 w 1640621"/>
                <a:gd name="connsiteY2" fmla="*/ 776363 h 3719909"/>
                <a:gd name="connsiteX3" fmla="*/ 400454 w 1640621"/>
                <a:gd name="connsiteY3" fmla="*/ 206147 h 3719909"/>
                <a:gd name="connsiteX4" fmla="*/ 754913 w 1640621"/>
                <a:gd name="connsiteY4" fmla="*/ 21212 h 3719909"/>
                <a:gd name="connsiteX5" fmla="*/ 1073411 w 1640621"/>
                <a:gd name="connsiteY5" fmla="*/ 16075 h 3719909"/>
                <a:gd name="connsiteX6" fmla="*/ 1309717 w 1640621"/>
                <a:gd name="connsiteY6" fmla="*/ 129091 h 3719909"/>
                <a:gd name="connsiteX7" fmla="*/ 1530611 w 1640621"/>
                <a:gd name="connsiteY7" fmla="*/ 452727 h 3719909"/>
                <a:gd name="connsiteX8" fmla="*/ 1602531 w 1640621"/>
                <a:gd name="connsiteY8" fmla="*/ 724992 h 3719909"/>
                <a:gd name="connsiteX9" fmla="*/ 1628216 w 1640621"/>
                <a:gd name="connsiteY9" fmla="*/ 956161 h 3719909"/>
                <a:gd name="connsiteX10" fmla="*/ 1402184 w 1640621"/>
                <a:gd name="connsiteY10" fmla="*/ 3719909 h 3719909"/>
                <a:gd name="connsiteX0" fmla="*/ 184697 w 1632357"/>
                <a:gd name="connsiteY0" fmla="*/ 3709635 h 3719909"/>
                <a:gd name="connsiteX1" fmla="*/ 4899 w 1632357"/>
                <a:gd name="connsiteY1" fmla="*/ 2060633 h 3719909"/>
                <a:gd name="connsiteX2" fmla="*/ 81955 w 1632357"/>
                <a:gd name="connsiteY2" fmla="*/ 776363 h 3719909"/>
                <a:gd name="connsiteX3" fmla="*/ 400454 w 1632357"/>
                <a:gd name="connsiteY3" fmla="*/ 206147 h 3719909"/>
                <a:gd name="connsiteX4" fmla="*/ 754913 w 1632357"/>
                <a:gd name="connsiteY4" fmla="*/ 21212 h 3719909"/>
                <a:gd name="connsiteX5" fmla="*/ 1073411 w 1632357"/>
                <a:gd name="connsiteY5" fmla="*/ 16075 h 3719909"/>
                <a:gd name="connsiteX6" fmla="*/ 1309717 w 1632357"/>
                <a:gd name="connsiteY6" fmla="*/ 129091 h 3719909"/>
                <a:gd name="connsiteX7" fmla="*/ 1530611 w 1632357"/>
                <a:gd name="connsiteY7" fmla="*/ 452727 h 3719909"/>
                <a:gd name="connsiteX8" fmla="*/ 1628216 w 1632357"/>
                <a:gd name="connsiteY8" fmla="*/ 956161 h 3719909"/>
                <a:gd name="connsiteX9" fmla="*/ 1402184 w 1632357"/>
                <a:gd name="connsiteY9" fmla="*/ 3719909 h 3719909"/>
                <a:gd name="connsiteX0" fmla="*/ 184697 w 1631747"/>
                <a:gd name="connsiteY0" fmla="*/ 3709635 h 3719909"/>
                <a:gd name="connsiteX1" fmla="*/ 4899 w 1631747"/>
                <a:gd name="connsiteY1" fmla="*/ 2060633 h 3719909"/>
                <a:gd name="connsiteX2" fmla="*/ 81955 w 1631747"/>
                <a:gd name="connsiteY2" fmla="*/ 776363 h 3719909"/>
                <a:gd name="connsiteX3" fmla="*/ 400454 w 1631747"/>
                <a:gd name="connsiteY3" fmla="*/ 206147 h 3719909"/>
                <a:gd name="connsiteX4" fmla="*/ 754913 w 1631747"/>
                <a:gd name="connsiteY4" fmla="*/ 21212 h 3719909"/>
                <a:gd name="connsiteX5" fmla="*/ 1073411 w 1631747"/>
                <a:gd name="connsiteY5" fmla="*/ 16075 h 3719909"/>
                <a:gd name="connsiteX6" fmla="*/ 1309717 w 1631747"/>
                <a:gd name="connsiteY6" fmla="*/ 129091 h 3719909"/>
                <a:gd name="connsiteX7" fmla="*/ 1530611 w 1631747"/>
                <a:gd name="connsiteY7" fmla="*/ 452727 h 3719909"/>
                <a:gd name="connsiteX8" fmla="*/ 1628216 w 1631747"/>
                <a:gd name="connsiteY8" fmla="*/ 956161 h 3719909"/>
                <a:gd name="connsiteX9" fmla="*/ 1402184 w 1631747"/>
                <a:gd name="connsiteY9" fmla="*/ 3719909 h 3719909"/>
                <a:gd name="connsiteX0" fmla="*/ 184697 w 1630641"/>
                <a:gd name="connsiteY0" fmla="*/ 3709635 h 3719909"/>
                <a:gd name="connsiteX1" fmla="*/ 4899 w 1630641"/>
                <a:gd name="connsiteY1" fmla="*/ 2060633 h 3719909"/>
                <a:gd name="connsiteX2" fmla="*/ 81955 w 1630641"/>
                <a:gd name="connsiteY2" fmla="*/ 776363 h 3719909"/>
                <a:gd name="connsiteX3" fmla="*/ 400454 w 1630641"/>
                <a:gd name="connsiteY3" fmla="*/ 206147 h 3719909"/>
                <a:gd name="connsiteX4" fmla="*/ 754913 w 1630641"/>
                <a:gd name="connsiteY4" fmla="*/ 21212 h 3719909"/>
                <a:gd name="connsiteX5" fmla="*/ 1073411 w 1630641"/>
                <a:gd name="connsiteY5" fmla="*/ 16075 h 3719909"/>
                <a:gd name="connsiteX6" fmla="*/ 1309717 w 1630641"/>
                <a:gd name="connsiteY6" fmla="*/ 129091 h 3719909"/>
                <a:gd name="connsiteX7" fmla="*/ 1530611 w 1630641"/>
                <a:gd name="connsiteY7" fmla="*/ 452727 h 3719909"/>
                <a:gd name="connsiteX8" fmla="*/ 1628216 w 1630641"/>
                <a:gd name="connsiteY8" fmla="*/ 956161 h 3719909"/>
                <a:gd name="connsiteX9" fmla="*/ 1402184 w 1630641"/>
                <a:gd name="connsiteY9" fmla="*/ 3719909 h 3719909"/>
                <a:gd name="connsiteX0" fmla="*/ 184697 w 1628216"/>
                <a:gd name="connsiteY0" fmla="*/ 3709635 h 3719909"/>
                <a:gd name="connsiteX1" fmla="*/ 4899 w 1628216"/>
                <a:gd name="connsiteY1" fmla="*/ 2060633 h 3719909"/>
                <a:gd name="connsiteX2" fmla="*/ 81955 w 1628216"/>
                <a:gd name="connsiteY2" fmla="*/ 776363 h 3719909"/>
                <a:gd name="connsiteX3" fmla="*/ 400454 w 1628216"/>
                <a:gd name="connsiteY3" fmla="*/ 206147 h 3719909"/>
                <a:gd name="connsiteX4" fmla="*/ 754913 w 1628216"/>
                <a:gd name="connsiteY4" fmla="*/ 21212 h 3719909"/>
                <a:gd name="connsiteX5" fmla="*/ 1073411 w 1628216"/>
                <a:gd name="connsiteY5" fmla="*/ 16075 h 3719909"/>
                <a:gd name="connsiteX6" fmla="*/ 1309717 w 1628216"/>
                <a:gd name="connsiteY6" fmla="*/ 129091 h 3719909"/>
                <a:gd name="connsiteX7" fmla="*/ 1628216 w 1628216"/>
                <a:gd name="connsiteY7" fmla="*/ 956161 h 3719909"/>
                <a:gd name="connsiteX8" fmla="*/ 1402184 w 1628216"/>
                <a:gd name="connsiteY8" fmla="*/ 3719909 h 3719909"/>
                <a:gd name="connsiteX0" fmla="*/ 184697 w 1628216"/>
                <a:gd name="connsiteY0" fmla="*/ 3701023 h 3711297"/>
                <a:gd name="connsiteX1" fmla="*/ 4899 w 1628216"/>
                <a:gd name="connsiteY1" fmla="*/ 2052021 h 3711297"/>
                <a:gd name="connsiteX2" fmla="*/ 81955 w 1628216"/>
                <a:gd name="connsiteY2" fmla="*/ 767751 h 3711297"/>
                <a:gd name="connsiteX3" fmla="*/ 400454 w 1628216"/>
                <a:gd name="connsiteY3" fmla="*/ 197535 h 3711297"/>
                <a:gd name="connsiteX4" fmla="*/ 754913 w 1628216"/>
                <a:gd name="connsiteY4" fmla="*/ 12600 h 3711297"/>
                <a:gd name="connsiteX5" fmla="*/ 1309717 w 1628216"/>
                <a:gd name="connsiteY5" fmla="*/ 120479 h 3711297"/>
                <a:gd name="connsiteX6" fmla="*/ 1628216 w 1628216"/>
                <a:gd name="connsiteY6" fmla="*/ 947549 h 3711297"/>
                <a:gd name="connsiteX7" fmla="*/ 1402184 w 1628216"/>
                <a:gd name="connsiteY7" fmla="*/ 3711297 h 3711297"/>
                <a:gd name="connsiteX0" fmla="*/ 184697 w 1628216"/>
                <a:gd name="connsiteY0" fmla="*/ 3734881 h 3745155"/>
                <a:gd name="connsiteX1" fmla="*/ 4899 w 1628216"/>
                <a:gd name="connsiteY1" fmla="*/ 2085879 h 3745155"/>
                <a:gd name="connsiteX2" fmla="*/ 81955 w 1628216"/>
                <a:gd name="connsiteY2" fmla="*/ 801609 h 3745155"/>
                <a:gd name="connsiteX3" fmla="*/ 400454 w 1628216"/>
                <a:gd name="connsiteY3" fmla="*/ 231393 h 3745155"/>
                <a:gd name="connsiteX4" fmla="*/ 754913 w 1628216"/>
                <a:gd name="connsiteY4" fmla="*/ 46458 h 3745155"/>
                <a:gd name="connsiteX5" fmla="*/ 1309717 w 1628216"/>
                <a:gd name="connsiteY5" fmla="*/ 154337 h 3745155"/>
                <a:gd name="connsiteX6" fmla="*/ 1628216 w 1628216"/>
                <a:gd name="connsiteY6" fmla="*/ 981407 h 3745155"/>
                <a:gd name="connsiteX7" fmla="*/ 1402184 w 1628216"/>
                <a:gd name="connsiteY7" fmla="*/ 3745155 h 3745155"/>
                <a:gd name="connsiteX0" fmla="*/ 184697 w 1628216"/>
                <a:gd name="connsiteY0" fmla="*/ 3858992 h 3869266"/>
                <a:gd name="connsiteX1" fmla="*/ 4899 w 1628216"/>
                <a:gd name="connsiteY1" fmla="*/ 2209990 h 3869266"/>
                <a:gd name="connsiteX2" fmla="*/ 81955 w 1628216"/>
                <a:gd name="connsiteY2" fmla="*/ 925720 h 3869266"/>
                <a:gd name="connsiteX3" fmla="*/ 400454 w 1628216"/>
                <a:gd name="connsiteY3" fmla="*/ 355504 h 3869266"/>
                <a:gd name="connsiteX4" fmla="*/ 898751 w 1628216"/>
                <a:gd name="connsiteY4" fmla="*/ 1046 h 3869266"/>
                <a:gd name="connsiteX5" fmla="*/ 1309717 w 1628216"/>
                <a:gd name="connsiteY5" fmla="*/ 278448 h 3869266"/>
                <a:gd name="connsiteX6" fmla="*/ 1628216 w 1628216"/>
                <a:gd name="connsiteY6" fmla="*/ 1105518 h 3869266"/>
                <a:gd name="connsiteX7" fmla="*/ 1402184 w 1628216"/>
                <a:gd name="connsiteY7" fmla="*/ 3869266 h 3869266"/>
                <a:gd name="connsiteX0" fmla="*/ 184697 w 1628453"/>
                <a:gd name="connsiteY0" fmla="*/ 3858003 h 3868277"/>
                <a:gd name="connsiteX1" fmla="*/ 4899 w 1628453"/>
                <a:gd name="connsiteY1" fmla="*/ 2209001 h 3868277"/>
                <a:gd name="connsiteX2" fmla="*/ 81955 w 1628453"/>
                <a:gd name="connsiteY2" fmla="*/ 924731 h 3868277"/>
                <a:gd name="connsiteX3" fmla="*/ 400454 w 1628453"/>
                <a:gd name="connsiteY3" fmla="*/ 354515 h 3868277"/>
                <a:gd name="connsiteX4" fmla="*/ 898751 w 1628453"/>
                <a:gd name="connsiteY4" fmla="*/ 57 h 3868277"/>
                <a:gd name="connsiteX5" fmla="*/ 1433007 w 1628453"/>
                <a:gd name="connsiteY5" fmla="*/ 333967 h 3868277"/>
                <a:gd name="connsiteX6" fmla="*/ 1628216 w 1628453"/>
                <a:gd name="connsiteY6" fmla="*/ 1104529 h 3868277"/>
                <a:gd name="connsiteX7" fmla="*/ 1402184 w 1628453"/>
                <a:gd name="connsiteY7" fmla="*/ 3868277 h 3868277"/>
                <a:gd name="connsiteX0" fmla="*/ 184020 w 1627776"/>
                <a:gd name="connsiteY0" fmla="*/ 3858178 h 3868452"/>
                <a:gd name="connsiteX1" fmla="*/ 4222 w 1627776"/>
                <a:gd name="connsiteY1" fmla="*/ 2209176 h 3868452"/>
                <a:gd name="connsiteX2" fmla="*/ 81278 w 1627776"/>
                <a:gd name="connsiteY2" fmla="*/ 924906 h 3868452"/>
                <a:gd name="connsiteX3" fmla="*/ 348406 w 1627776"/>
                <a:gd name="connsiteY3" fmla="*/ 293045 h 3868452"/>
                <a:gd name="connsiteX4" fmla="*/ 898074 w 1627776"/>
                <a:gd name="connsiteY4" fmla="*/ 232 h 3868452"/>
                <a:gd name="connsiteX5" fmla="*/ 1432330 w 1627776"/>
                <a:gd name="connsiteY5" fmla="*/ 334142 h 3868452"/>
                <a:gd name="connsiteX6" fmla="*/ 1627539 w 1627776"/>
                <a:gd name="connsiteY6" fmla="*/ 1104704 h 3868452"/>
                <a:gd name="connsiteX7" fmla="*/ 1401507 w 1627776"/>
                <a:gd name="connsiteY7" fmla="*/ 3868452 h 3868452"/>
                <a:gd name="connsiteX0" fmla="*/ 184020 w 1627636"/>
                <a:gd name="connsiteY0" fmla="*/ 3857968 h 3868242"/>
                <a:gd name="connsiteX1" fmla="*/ 4222 w 1627636"/>
                <a:gd name="connsiteY1" fmla="*/ 2208966 h 3868242"/>
                <a:gd name="connsiteX2" fmla="*/ 81278 w 1627636"/>
                <a:gd name="connsiteY2" fmla="*/ 924696 h 3868242"/>
                <a:gd name="connsiteX3" fmla="*/ 348406 w 1627636"/>
                <a:gd name="connsiteY3" fmla="*/ 292835 h 3868242"/>
                <a:gd name="connsiteX4" fmla="*/ 898074 w 1627636"/>
                <a:gd name="connsiteY4" fmla="*/ 22 h 3868242"/>
                <a:gd name="connsiteX5" fmla="*/ 1422056 w 1627636"/>
                <a:gd name="connsiteY5" fmla="*/ 282561 h 3868242"/>
                <a:gd name="connsiteX6" fmla="*/ 1627539 w 1627636"/>
                <a:gd name="connsiteY6" fmla="*/ 1104494 h 3868242"/>
                <a:gd name="connsiteX7" fmla="*/ 1401507 w 1627636"/>
                <a:gd name="connsiteY7" fmla="*/ 3868242 h 3868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27636" h="3868242">
                  <a:moveTo>
                    <a:pt x="184020" y="3857968"/>
                  </a:moveTo>
                  <a:cubicBezTo>
                    <a:pt x="102683" y="3277906"/>
                    <a:pt x="21346" y="2697845"/>
                    <a:pt x="4222" y="2208966"/>
                  </a:cubicBezTo>
                  <a:cubicBezTo>
                    <a:pt x="-12902" y="1720087"/>
                    <a:pt x="23914" y="1244051"/>
                    <a:pt x="81278" y="924696"/>
                  </a:cubicBezTo>
                  <a:cubicBezTo>
                    <a:pt x="138642" y="605341"/>
                    <a:pt x="212273" y="446947"/>
                    <a:pt x="348406" y="292835"/>
                  </a:cubicBezTo>
                  <a:cubicBezTo>
                    <a:pt x="484539" y="138723"/>
                    <a:pt x="719132" y="1734"/>
                    <a:pt x="898074" y="22"/>
                  </a:cubicBezTo>
                  <a:cubicBezTo>
                    <a:pt x="1077016" y="-1690"/>
                    <a:pt x="1300479" y="98482"/>
                    <a:pt x="1422056" y="282561"/>
                  </a:cubicBezTo>
                  <a:cubicBezTo>
                    <a:pt x="1543633" y="466640"/>
                    <a:pt x="1630964" y="506881"/>
                    <a:pt x="1627539" y="1104494"/>
                  </a:cubicBezTo>
                  <a:cubicBezTo>
                    <a:pt x="1624114" y="1702107"/>
                    <a:pt x="1496543" y="2720105"/>
                    <a:pt x="1401507" y="3868242"/>
                  </a:cubicBezTo>
                </a:path>
              </a:pathLst>
            </a:custGeom>
            <a:solidFill>
              <a:srgbClr val="C00000"/>
            </a:solidFill>
            <a:ln w="158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fr-CH">
                <a:latin typeface="+mj-lt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99589" y="4438744"/>
              <a:ext cx="1268296" cy="594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+mj-lt"/>
                </a:rPr>
                <a:t>Hot magma</a:t>
              </a:r>
              <a:endParaRPr lang="fr-CH" dirty="0" err="1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230010" y="1931542"/>
            <a:ext cx="8404837" cy="0"/>
          </a:xfrm>
          <a:prstGeom prst="lin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2466" y="1606421"/>
            <a:ext cx="85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surface</a:t>
            </a:r>
            <a:endParaRPr lang="fr-CH" dirty="0" err="1"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473417" y="1131709"/>
            <a:ext cx="806907" cy="698902"/>
            <a:chOff x="4587412" y="705937"/>
            <a:chExt cx="806907" cy="698902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4587412" y="705937"/>
              <a:ext cx="220894" cy="673588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4739812" y="705937"/>
              <a:ext cx="220894" cy="673588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875827" y="720668"/>
              <a:ext cx="220894" cy="673588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011842" y="731251"/>
              <a:ext cx="220894" cy="673588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173425" y="724785"/>
              <a:ext cx="220894" cy="673588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7726454" y="567463"/>
            <a:ext cx="563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>
                <a:solidFill>
                  <a:schemeClr val="accent1"/>
                </a:solidFill>
                <a:latin typeface="+mj-lt"/>
              </a:rPr>
              <a:t>snow</a:t>
            </a:r>
            <a:endParaRPr lang="fr-FR" sz="1400" dirty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fr-FR" sz="1400" dirty="0" err="1">
                <a:solidFill>
                  <a:schemeClr val="accent1"/>
                </a:solidFill>
                <a:latin typeface="+mj-lt"/>
              </a:rPr>
              <a:t>rain</a:t>
            </a:r>
            <a:endParaRPr lang="fr-CH" sz="1400" dirty="0" err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28309" y="5278582"/>
            <a:ext cx="11148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solidFill>
                  <a:schemeClr val="accent1"/>
                </a:solidFill>
                <a:latin typeface="+mj-lt"/>
              </a:rPr>
              <a:t>cold</a:t>
            </a:r>
          </a:p>
          <a:p>
            <a:pPr algn="r"/>
            <a:r>
              <a:rPr lang="fr-FR" sz="1400" dirty="0" err="1">
                <a:solidFill>
                  <a:schemeClr val="accent1"/>
                </a:solidFill>
                <a:latin typeface="+mj-lt"/>
              </a:rPr>
              <a:t>groundwater</a:t>
            </a:r>
            <a:endParaRPr lang="fr-CH" sz="1400" dirty="0" err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5636" y="153155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20°C</a:t>
            </a:r>
            <a:endParaRPr lang="fr-CH" dirty="0" err="1">
              <a:latin typeface="+mj-lt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7098413" y="1931544"/>
            <a:ext cx="748296" cy="3247159"/>
          </a:xfrm>
          <a:custGeom>
            <a:avLst/>
            <a:gdLst>
              <a:gd name="connsiteX0" fmla="*/ 722168 w 812148"/>
              <a:gd name="connsiteY0" fmla="*/ 0 h 2234046"/>
              <a:gd name="connsiteX1" fmla="*/ 748146 w 812148"/>
              <a:gd name="connsiteY1" fmla="*/ 1724891 h 2234046"/>
              <a:gd name="connsiteX2" fmla="*/ 0 w 812148"/>
              <a:gd name="connsiteY2" fmla="*/ 2234046 h 2234046"/>
              <a:gd name="connsiteX0" fmla="*/ 690996 w 800779"/>
              <a:gd name="connsiteY0" fmla="*/ 0 h 3247159"/>
              <a:gd name="connsiteX1" fmla="*/ 748146 w 800779"/>
              <a:gd name="connsiteY1" fmla="*/ 2738004 h 3247159"/>
              <a:gd name="connsiteX2" fmla="*/ 0 w 800779"/>
              <a:gd name="connsiteY2" fmla="*/ 3247159 h 3247159"/>
              <a:gd name="connsiteX0" fmla="*/ 690996 w 788609"/>
              <a:gd name="connsiteY0" fmla="*/ 0 h 3247159"/>
              <a:gd name="connsiteX1" fmla="*/ 748146 w 788609"/>
              <a:gd name="connsiteY1" fmla="*/ 2738004 h 3247159"/>
              <a:gd name="connsiteX2" fmla="*/ 0 w 788609"/>
              <a:gd name="connsiteY2" fmla="*/ 3247159 h 3247159"/>
              <a:gd name="connsiteX0" fmla="*/ 690996 w 748296"/>
              <a:gd name="connsiteY0" fmla="*/ 0 h 3247159"/>
              <a:gd name="connsiteX1" fmla="*/ 748146 w 748296"/>
              <a:gd name="connsiteY1" fmla="*/ 2738004 h 3247159"/>
              <a:gd name="connsiteX2" fmla="*/ 0 w 748296"/>
              <a:gd name="connsiteY2" fmla="*/ 3247159 h 3247159"/>
              <a:gd name="connsiteX0" fmla="*/ 690996 w 748296"/>
              <a:gd name="connsiteY0" fmla="*/ 0 h 3247159"/>
              <a:gd name="connsiteX1" fmla="*/ 748146 w 748296"/>
              <a:gd name="connsiteY1" fmla="*/ 2738004 h 3247159"/>
              <a:gd name="connsiteX2" fmla="*/ 0 w 748296"/>
              <a:gd name="connsiteY2" fmla="*/ 3247159 h 324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8296" h="3247159">
                <a:moveTo>
                  <a:pt x="690996" y="0"/>
                </a:moveTo>
                <a:cubicBezTo>
                  <a:pt x="696624" y="707448"/>
                  <a:pt x="738621" y="2160443"/>
                  <a:pt x="748146" y="2738004"/>
                </a:cubicBezTo>
                <a:cubicBezTo>
                  <a:pt x="757671" y="3315565"/>
                  <a:pt x="313892" y="3215120"/>
                  <a:pt x="0" y="3247159"/>
                </a:cubicBezTo>
              </a:path>
            </a:pathLst>
          </a:custGeom>
          <a:noFill/>
          <a:ln w="19050">
            <a:solidFill>
              <a:schemeClr val="accent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fr-CH"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67830" y="735815"/>
            <a:ext cx="3941416" cy="5065987"/>
            <a:chOff x="2867830" y="735815"/>
            <a:chExt cx="3941416" cy="5065987"/>
          </a:xfrm>
        </p:grpSpPr>
        <p:sp>
          <p:nvSpPr>
            <p:cNvPr id="28" name="TextBox 27"/>
            <p:cNvSpPr txBox="1"/>
            <p:nvPr/>
          </p:nvSpPr>
          <p:spPr>
            <a:xfrm>
              <a:off x="5694389" y="5278582"/>
              <a:ext cx="11148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+mj-lt"/>
                </a:rPr>
                <a:t>hot</a:t>
              </a:r>
            </a:p>
            <a:p>
              <a:r>
                <a:rPr lang="fr-FR" sz="1400" dirty="0" err="1">
                  <a:solidFill>
                    <a:srgbClr val="FF0000"/>
                  </a:solidFill>
                  <a:latin typeface="+mj-lt"/>
                </a:rPr>
                <a:t>groundwater</a:t>
              </a:r>
              <a:endParaRPr lang="fr-CH" sz="1400" dirty="0" err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19671" y="3166376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+mj-lt"/>
                </a:rPr>
                <a:t>100°C</a:t>
              </a:r>
              <a:endParaRPr lang="fr-CH" dirty="0" err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67830" y="4782332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+mj-lt"/>
                </a:rPr>
                <a:t>200°C</a:t>
              </a:r>
              <a:endParaRPr lang="fr-CH" dirty="0" err="1">
                <a:solidFill>
                  <a:srgbClr val="FF0000"/>
                </a:solidFill>
                <a:latin typeface="+mj-lt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3090219" y="735815"/>
              <a:ext cx="1279068" cy="1139970"/>
              <a:chOff x="4579375" y="735815"/>
              <a:chExt cx="1279068" cy="1139970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flipV="1">
                <a:off x="5310222" y="1610591"/>
                <a:ext cx="322118" cy="25977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4830990" y="1616012"/>
                <a:ext cx="322118" cy="25977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5060057" y="1610591"/>
                <a:ext cx="150593" cy="25782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V="1">
                <a:off x="5250436" y="1612535"/>
                <a:ext cx="150593" cy="25782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4579375" y="735815"/>
                <a:ext cx="127906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rgbClr val="FF0000"/>
                    </a:solidFill>
                    <a:latin typeface="+mj-lt"/>
                  </a:rPr>
                  <a:t>hot </a:t>
                </a:r>
                <a:r>
                  <a:rPr lang="fr-FR" sz="1400" dirty="0" err="1">
                    <a:solidFill>
                      <a:srgbClr val="FF0000"/>
                    </a:solidFill>
                    <a:latin typeface="+mj-lt"/>
                  </a:rPr>
                  <a:t>spring</a:t>
                </a:r>
                <a:endParaRPr lang="fr-FR" sz="1400" dirty="0">
                  <a:solidFill>
                    <a:srgbClr val="FF0000"/>
                  </a:solidFill>
                  <a:latin typeface="+mj-lt"/>
                </a:endParaRPr>
              </a:p>
              <a:p>
                <a:pPr algn="ctr"/>
                <a:r>
                  <a:rPr lang="fr-FR" sz="1400" dirty="0" smtClean="0">
                    <a:solidFill>
                      <a:srgbClr val="FF0000"/>
                    </a:solidFill>
                    <a:latin typeface="+mj-lt"/>
                  </a:rPr>
                  <a:t>geyser</a:t>
                </a:r>
              </a:p>
              <a:p>
                <a:pPr algn="ctr"/>
                <a:r>
                  <a:rPr lang="fr-FR" sz="1400" dirty="0" err="1" smtClean="0">
                    <a:solidFill>
                      <a:srgbClr val="FF0000"/>
                    </a:solidFill>
                    <a:latin typeface="+mj-lt"/>
                  </a:rPr>
                  <a:t>mineralisations</a:t>
                </a:r>
                <a:endParaRPr lang="fr-CH" sz="1400" dirty="0" err="1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sp>
          <p:nvSpPr>
            <p:cNvPr id="48" name="Freeform 47"/>
            <p:cNvSpPr/>
            <p:nvPr/>
          </p:nvSpPr>
          <p:spPr>
            <a:xfrm flipH="1">
              <a:off x="6022188" y="1937033"/>
              <a:ext cx="748296" cy="3247159"/>
            </a:xfrm>
            <a:custGeom>
              <a:avLst/>
              <a:gdLst>
                <a:gd name="connsiteX0" fmla="*/ 722168 w 812148"/>
                <a:gd name="connsiteY0" fmla="*/ 0 h 2234046"/>
                <a:gd name="connsiteX1" fmla="*/ 748146 w 812148"/>
                <a:gd name="connsiteY1" fmla="*/ 1724891 h 2234046"/>
                <a:gd name="connsiteX2" fmla="*/ 0 w 812148"/>
                <a:gd name="connsiteY2" fmla="*/ 2234046 h 2234046"/>
                <a:gd name="connsiteX0" fmla="*/ 690996 w 800779"/>
                <a:gd name="connsiteY0" fmla="*/ 0 h 3247159"/>
                <a:gd name="connsiteX1" fmla="*/ 748146 w 800779"/>
                <a:gd name="connsiteY1" fmla="*/ 2738004 h 3247159"/>
                <a:gd name="connsiteX2" fmla="*/ 0 w 800779"/>
                <a:gd name="connsiteY2" fmla="*/ 3247159 h 3247159"/>
                <a:gd name="connsiteX0" fmla="*/ 690996 w 788609"/>
                <a:gd name="connsiteY0" fmla="*/ 0 h 3247159"/>
                <a:gd name="connsiteX1" fmla="*/ 748146 w 788609"/>
                <a:gd name="connsiteY1" fmla="*/ 2738004 h 3247159"/>
                <a:gd name="connsiteX2" fmla="*/ 0 w 788609"/>
                <a:gd name="connsiteY2" fmla="*/ 3247159 h 3247159"/>
                <a:gd name="connsiteX0" fmla="*/ 690996 w 748296"/>
                <a:gd name="connsiteY0" fmla="*/ 0 h 3247159"/>
                <a:gd name="connsiteX1" fmla="*/ 748146 w 748296"/>
                <a:gd name="connsiteY1" fmla="*/ 2738004 h 3247159"/>
                <a:gd name="connsiteX2" fmla="*/ 0 w 748296"/>
                <a:gd name="connsiteY2" fmla="*/ 3247159 h 3247159"/>
                <a:gd name="connsiteX0" fmla="*/ 690996 w 748296"/>
                <a:gd name="connsiteY0" fmla="*/ 0 h 3247159"/>
                <a:gd name="connsiteX1" fmla="*/ 748146 w 748296"/>
                <a:gd name="connsiteY1" fmla="*/ 2738004 h 3247159"/>
                <a:gd name="connsiteX2" fmla="*/ 0 w 748296"/>
                <a:gd name="connsiteY2" fmla="*/ 3247159 h 324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8296" h="3247159">
                  <a:moveTo>
                    <a:pt x="690996" y="0"/>
                  </a:moveTo>
                  <a:cubicBezTo>
                    <a:pt x="696624" y="707448"/>
                    <a:pt x="738621" y="2160443"/>
                    <a:pt x="748146" y="2738004"/>
                  </a:cubicBezTo>
                  <a:cubicBezTo>
                    <a:pt x="757671" y="3315565"/>
                    <a:pt x="313892" y="3215120"/>
                    <a:pt x="0" y="324715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fr-CH">
                <a:latin typeface="+mj-lt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5689695" y="1616012"/>
              <a:ext cx="801350" cy="265194"/>
              <a:chOff x="5689695" y="1616012"/>
              <a:chExt cx="801350" cy="265194"/>
            </a:xfrm>
          </p:grpSpPr>
          <p:cxnSp>
            <p:nvCxnSpPr>
              <p:cNvPr id="51" name="Straight Arrow Connector 50"/>
              <p:cNvCxnSpPr/>
              <p:nvPr/>
            </p:nvCxnSpPr>
            <p:spPr>
              <a:xfrm flipV="1">
                <a:off x="6168927" y="1616012"/>
                <a:ext cx="322118" cy="25977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H="1" flipV="1">
                <a:off x="5689695" y="1621433"/>
                <a:ext cx="322118" cy="259773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 flipV="1">
                <a:off x="5918762" y="1616012"/>
                <a:ext cx="150593" cy="25782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V="1">
                <a:off x="6109141" y="1617956"/>
                <a:ext cx="150593" cy="257829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/>
            <p:cNvSpPr txBox="1"/>
            <p:nvPr/>
          </p:nvSpPr>
          <p:spPr>
            <a:xfrm>
              <a:off x="5438080" y="741236"/>
              <a:ext cx="127906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FF0000"/>
                  </a:solidFill>
                  <a:latin typeface="+mj-lt"/>
                </a:rPr>
                <a:t>hot </a:t>
              </a:r>
              <a:r>
                <a:rPr lang="fr-FR" sz="1400" dirty="0" err="1">
                  <a:solidFill>
                    <a:srgbClr val="FF0000"/>
                  </a:solidFill>
                  <a:latin typeface="+mj-lt"/>
                </a:rPr>
                <a:t>spring</a:t>
              </a:r>
              <a:endParaRPr lang="fr-FR" sz="1400" dirty="0">
                <a:solidFill>
                  <a:srgbClr val="FF0000"/>
                </a:solidFill>
                <a:latin typeface="+mj-lt"/>
              </a:endParaRPr>
            </a:p>
            <a:p>
              <a:pPr algn="ctr"/>
              <a:r>
                <a:rPr lang="fr-FR" sz="1400" dirty="0" smtClean="0">
                  <a:solidFill>
                    <a:srgbClr val="FF0000"/>
                  </a:solidFill>
                  <a:latin typeface="+mj-lt"/>
                </a:rPr>
                <a:t>geyser</a:t>
              </a:r>
            </a:p>
            <a:p>
              <a:pPr algn="ctr"/>
              <a:r>
                <a:rPr lang="fr-FR" sz="1400" dirty="0" err="1" smtClean="0">
                  <a:solidFill>
                    <a:srgbClr val="FF0000"/>
                  </a:solidFill>
                  <a:latin typeface="+mj-lt"/>
                </a:rPr>
                <a:t>mineralisations</a:t>
              </a:r>
              <a:endParaRPr lang="fr-CH" sz="1400" dirty="0" err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3049203" y="1931542"/>
              <a:ext cx="748296" cy="3247159"/>
            </a:xfrm>
            <a:custGeom>
              <a:avLst/>
              <a:gdLst>
                <a:gd name="connsiteX0" fmla="*/ 722168 w 812148"/>
                <a:gd name="connsiteY0" fmla="*/ 0 h 2234046"/>
                <a:gd name="connsiteX1" fmla="*/ 748146 w 812148"/>
                <a:gd name="connsiteY1" fmla="*/ 1724891 h 2234046"/>
                <a:gd name="connsiteX2" fmla="*/ 0 w 812148"/>
                <a:gd name="connsiteY2" fmla="*/ 2234046 h 2234046"/>
                <a:gd name="connsiteX0" fmla="*/ 690996 w 800779"/>
                <a:gd name="connsiteY0" fmla="*/ 0 h 3247159"/>
                <a:gd name="connsiteX1" fmla="*/ 748146 w 800779"/>
                <a:gd name="connsiteY1" fmla="*/ 2738004 h 3247159"/>
                <a:gd name="connsiteX2" fmla="*/ 0 w 800779"/>
                <a:gd name="connsiteY2" fmla="*/ 3247159 h 3247159"/>
                <a:gd name="connsiteX0" fmla="*/ 690996 w 788609"/>
                <a:gd name="connsiteY0" fmla="*/ 0 h 3247159"/>
                <a:gd name="connsiteX1" fmla="*/ 748146 w 788609"/>
                <a:gd name="connsiteY1" fmla="*/ 2738004 h 3247159"/>
                <a:gd name="connsiteX2" fmla="*/ 0 w 788609"/>
                <a:gd name="connsiteY2" fmla="*/ 3247159 h 3247159"/>
                <a:gd name="connsiteX0" fmla="*/ 690996 w 748296"/>
                <a:gd name="connsiteY0" fmla="*/ 0 h 3247159"/>
                <a:gd name="connsiteX1" fmla="*/ 748146 w 748296"/>
                <a:gd name="connsiteY1" fmla="*/ 2738004 h 3247159"/>
                <a:gd name="connsiteX2" fmla="*/ 0 w 748296"/>
                <a:gd name="connsiteY2" fmla="*/ 3247159 h 3247159"/>
                <a:gd name="connsiteX0" fmla="*/ 690996 w 748296"/>
                <a:gd name="connsiteY0" fmla="*/ 0 h 3247159"/>
                <a:gd name="connsiteX1" fmla="*/ 748146 w 748296"/>
                <a:gd name="connsiteY1" fmla="*/ 2738004 h 3247159"/>
                <a:gd name="connsiteX2" fmla="*/ 0 w 748296"/>
                <a:gd name="connsiteY2" fmla="*/ 3247159 h 324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8296" h="3247159">
                  <a:moveTo>
                    <a:pt x="690996" y="0"/>
                  </a:moveTo>
                  <a:cubicBezTo>
                    <a:pt x="696624" y="707448"/>
                    <a:pt x="738621" y="2160443"/>
                    <a:pt x="748146" y="2738004"/>
                  </a:cubicBezTo>
                  <a:cubicBezTo>
                    <a:pt x="757671" y="3315565"/>
                    <a:pt x="313892" y="3215120"/>
                    <a:pt x="0" y="3247159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/>
              <a:endParaRPr lang="fr-CH">
                <a:latin typeface="+mj-lt"/>
              </a:endParaRPr>
            </a:p>
          </p:txBody>
        </p:sp>
      </p:grpSp>
      <p:sp>
        <p:nvSpPr>
          <p:cNvPr id="58" name="Freeform 57"/>
          <p:cNvSpPr/>
          <p:nvPr/>
        </p:nvSpPr>
        <p:spPr>
          <a:xfrm flipH="1">
            <a:off x="1972978" y="1926053"/>
            <a:ext cx="748296" cy="3247159"/>
          </a:xfrm>
          <a:custGeom>
            <a:avLst/>
            <a:gdLst>
              <a:gd name="connsiteX0" fmla="*/ 722168 w 812148"/>
              <a:gd name="connsiteY0" fmla="*/ 0 h 2234046"/>
              <a:gd name="connsiteX1" fmla="*/ 748146 w 812148"/>
              <a:gd name="connsiteY1" fmla="*/ 1724891 h 2234046"/>
              <a:gd name="connsiteX2" fmla="*/ 0 w 812148"/>
              <a:gd name="connsiteY2" fmla="*/ 2234046 h 2234046"/>
              <a:gd name="connsiteX0" fmla="*/ 690996 w 800779"/>
              <a:gd name="connsiteY0" fmla="*/ 0 h 3247159"/>
              <a:gd name="connsiteX1" fmla="*/ 748146 w 800779"/>
              <a:gd name="connsiteY1" fmla="*/ 2738004 h 3247159"/>
              <a:gd name="connsiteX2" fmla="*/ 0 w 800779"/>
              <a:gd name="connsiteY2" fmla="*/ 3247159 h 3247159"/>
              <a:gd name="connsiteX0" fmla="*/ 690996 w 788609"/>
              <a:gd name="connsiteY0" fmla="*/ 0 h 3247159"/>
              <a:gd name="connsiteX1" fmla="*/ 748146 w 788609"/>
              <a:gd name="connsiteY1" fmla="*/ 2738004 h 3247159"/>
              <a:gd name="connsiteX2" fmla="*/ 0 w 788609"/>
              <a:gd name="connsiteY2" fmla="*/ 3247159 h 3247159"/>
              <a:gd name="connsiteX0" fmla="*/ 690996 w 748296"/>
              <a:gd name="connsiteY0" fmla="*/ 0 h 3247159"/>
              <a:gd name="connsiteX1" fmla="*/ 748146 w 748296"/>
              <a:gd name="connsiteY1" fmla="*/ 2738004 h 3247159"/>
              <a:gd name="connsiteX2" fmla="*/ 0 w 748296"/>
              <a:gd name="connsiteY2" fmla="*/ 3247159 h 3247159"/>
              <a:gd name="connsiteX0" fmla="*/ 690996 w 748296"/>
              <a:gd name="connsiteY0" fmla="*/ 0 h 3247159"/>
              <a:gd name="connsiteX1" fmla="*/ 748146 w 748296"/>
              <a:gd name="connsiteY1" fmla="*/ 2738004 h 3247159"/>
              <a:gd name="connsiteX2" fmla="*/ 0 w 748296"/>
              <a:gd name="connsiteY2" fmla="*/ 3247159 h 324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8296" h="3247159">
                <a:moveTo>
                  <a:pt x="690996" y="0"/>
                </a:moveTo>
                <a:cubicBezTo>
                  <a:pt x="696624" y="707448"/>
                  <a:pt x="738621" y="2160443"/>
                  <a:pt x="748146" y="2738004"/>
                </a:cubicBezTo>
                <a:cubicBezTo>
                  <a:pt x="757671" y="3315565"/>
                  <a:pt x="313892" y="3215120"/>
                  <a:pt x="0" y="3247159"/>
                </a:cubicBezTo>
              </a:path>
            </a:pathLst>
          </a:custGeom>
          <a:noFill/>
          <a:ln w="19050">
            <a:solidFill>
              <a:schemeClr val="accent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fr-CH"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36970" y="2013794"/>
            <a:ext cx="0" cy="1813622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36970" y="2724309"/>
            <a:ext cx="102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+mj-lt"/>
              </a:rPr>
              <a:t>100 m – 2 km</a:t>
            </a:r>
            <a:endParaRPr lang="fr-CH" sz="12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29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7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295" y="286330"/>
            <a:ext cx="2446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j-lt"/>
              </a:rPr>
              <a:t>At the </a:t>
            </a:r>
            <a:r>
              <a:rPr lang="fr-FR" sz="2400" dirty="0" err="1">
                <a:solidFill>
                  <a:schemeClr val="bg1"/>
                </a:solidFill>
                <a:latin typeface="+mj-lt"/>
              </a:rPr>
              <a:t>beginning</a:t>
            </a:r>
            <a:r>
              <a:rPr lang="fr-FR" sz="2400" dirty="0">
                <a:solidFill>
                  <a:schemeClr val="bg1"/>
                </a:solidFill>
                <a:latin typeface="+mj-lt"/>
              </a:rPr>
              <a:t>...</a:t>
            </a:r>
            <a:endParaRPr lang="fr-CH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42849" y="4688303"/>
            <a:ext cx="36447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+mj-lt"/>
              </a:rPr>
              <a:t>... </a:t>
            </a:r>
            <a:r>
              <a:rPr lang="fr-FR" sz="2400" dirty="0" err="1">
                <a:solidFill>
                  <a:schemeClr val="bg1"/>
                </a:solidFill>
                <a:latin typeface="+mj-lt"/>
              </a:rPr>
              <a:t>was</a:t>
            </a:r>
            <a:r>
              <a:rPr lang="fr-FR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+mj-lt"/>
              </a:rPr>
              <a:t>methane</a:t>
            </a:r>
            <a:r>
              <a:rPr lang="fr-FR" sz="24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+mj-lt"/>
              </a:rPr>
              <a:t>detection</a:t>
            </a:r>
            <a:endParaRPr lang="fr-FR" sz="2400" dirty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fr-FR" sz="2400" dirty="0">
                <a:solidFill>
                  <a:schemeClr val="bg1"/>
                </a:solidFill>
                <a:latin typeface="+mj-lt"/>
              </a:rPr>
              <a:t>in the </a:t>
            </a:r>
            <a:r>
              <a:rPr lang="fr-FR" sz="2400" dirty="0" err="1">
                <a:solidFill>
                  <a:schemeClr val="bg1"/>
                </a:solidFill>
                <a:latin typeface="+mj-lt"/>
              </a:rPr>
              <a:t>atmosphere</a:t>
            </a:r>
            <a:r>
              <a:rPr lang="fr-FR" sz="2400" dirty="0">
                <a:solidFill>
                  <a:schemeClr val="bg1"/>
                </a:solidFill>
                <a:latin typeface="+mj-lt"/>
              </a:rPr>
              <a:t> of Mars.</a:t>
            </a:r>
            <a:endParaRPr lang="fr-CH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6555" y="5928652"/>
            <a:ext cx="275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Formisano et al 2004</a:t>
            </a:r>
          </a:p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Mumma et al. 2009 =&gt; 30 ppbv</a:t>
            </a:r>
            <a:endParaRPr lang="fr-CH" sz="1200" dirty="0">
              <a:solidFill>
                <a:schemeClr val="bg1"/>
              </a:solidFill>
              <a:latin typeface="+mj-lt"/>
            </a:endParaRPr>
          </a:p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Fonti and Marzo 2010 =&gt; 80 ppbv</a:t>
            </a:r>
          </a:p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Webster et al. 2015 =&gt; 10ppbv (</a:t>
            </a:r>
            <a:r>
              <a:rPr lang="fr-FR" sz="1200" dirty="0" err="1">
                <a:solidFill>
                  <a:schemeClr val="bg1"/>
                </a:solidFill>
                <a:latin typeface="+mj-lt"/>
              </a:rPr>
              <a:t>Curiosity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680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3197" y="245840"/>
            <a:ext cx="317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latin typeface="+mj-lt"/>
              </a:rPr>
              <a:t>Where</a:t>
            </a:r>
            <a:r>
              <a:rPr lang="fr-FR" dirty="0" smtClean="0">
                <a:latin typeface="+mj-lt"/>
              </a:rPr>
              <a:t> </a:t>
            </a:r>
            <a:r>
              <a:rPr lang="fr-FR" dirty="0">
                <a:latin typeface="+mj-lt"/>
              </a:rPr>
              <a:t>are hydrothermal sites?</a:t>
            </a:r>
            <a:endParaRPr lang="fr-CH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563" y="786090"/>
            <a:ext cx="808779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>
                <a:latin typeface="+mj-lt"/>
              </a:rPr>
              <a:t>Areas </a:t>
            </a:r>
            <a:r>
              <a:rPr lang="fr-FR" sz="1350" dirty="0" err="1">
                <a:latin typeface="+mj-lt"/>
              </a:rPr>
              <a:t>where</a:t>
            </a:r>
            <a:r>
              <a:rPr lang="fr-FR" sz="1350" dirty="0">
                <a:latin typeface="+mj-lt"/>
              </a:rPr>
              <a:t> surface water </a:t>
            </a:r>
            <a:r>
              <a:rPr lang="fr-FR" sz="1350" dirty="0" err="1">
                <a:latin typeface="+mj-lt"/>
              </a:rPr>
              <a:t>is</a:t>
            </a:r>
            <a:r>
              <a:rPr lang="fr-FR" sz="1350" dirty="0">
                <a:latin typeface="+mj-lt"/>
              </a:rPr>
              <a:t> </a:t>
            </a:r>
            <a:r>
              <a:rPr lang="fr-FR" sz="1350" dirty="0" err="1">
                <a:latin typeface="+mj-lt"/>
              </a:rPr>
              <a:t>abnormally</a:t>
            </a:r>
            <a:r>
              <a:rPr lang="fr-FR" sz="1350" dirty="0">
                <a:latin typeface="+mj-lt"/>
              </a:rPr>
              <a:t> hot: Hot </a:t>
            </a:r>
            <a:r>
              <a:rPr lang="fr-FR" sz="1350" dirty="0" err="1">
                <a:latin typeface="+mj-lt"/>
              </a:rPr>
              <a:t>springs</a:t>
            </a:r>
            <a:r>
              <a:rPr lang="fr-FR" sz="1350" dirty="0">
                <a:latin typeface="+mj-lt"/>
              </a:rPr>
              <a:t>, hot pools, geysers...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err="1">
                <a:latin typeface="+mj-lt"/>
              </a:rPr>
              <a:t>Heat</a:t>
            </a:r>
            <a:r>
              <a:rPr lang="fr-FR" sz="1350" dirty="0">
                <a:latin typeface="+mj-lt"/>
              </a:rPr>
              <a:t> </a:t>
            </a:r>
            <a:r>
              <a:rPr lang="fr-FR" sz="1350" dirty="0" err="1">
                <a:latin typeface="+mj-lt"/>
              </a:rPr>
              <a:t>is</a:t>
            </a:r>
            <a:r>
              <a:rPr lang="fr-FR" sz="1350" dirty="0">
                <a:latin typeface="+mj-lt"/>
              </a:rPr>
              <a:t> </a:t>
            </a:r>
            <a:r>
              <a:rPr lang="fr-FR" sz="1350" dirty="0" err="1">
                <a:latin typeface="+mj-lt"/>
              </a:rPr>
              <a:t>provided</a:t>
            </a:r>
            <a:r>
              <a:rPr lang="fr-FR" sz="1350" dirty="0">
                <a:latin typeface="+mj-lt"/>
              </a:rPr>
              <a:t> by magma </a:t>
            </a:r>
            <a:r>
              <a:rPr lang="fr-FR" sz="1350" dirty="0" err="1">
                <a:latin typeface="+mj-lt"/>
              </a:rPr>
              <a:t>plumbing</a:t>
            </a:r>
            <a:r>
              <a:rPr lang="fr-FR" sz="1350" dirty="0">
                <a:latin typeface="+mj-lt"/>
              </a:rPr>
              <a:t> system (i.e. </a:t>
            </a:r>
            <a:r>
              <a:rPr lang="fr-FR" sz="1350" dirty="0" err="1">
                <a:latin typeface="+mj-lt"/>
              </a:rPr>
              <a:t>tectonics</a:t>
            </a:r>
            <a:r>
              <a:rPr lang="fr-FR" sz="1350" dirty="0">
                <a:latin typeface="+mj-lt"/>
              </a:rPr>
              <a:t>): magma </a:t>
            </a:r>
            <a:r>
              <a:rPr lang="fr-FR" sz="1350" dirty="0" err="1">
                <a:latin typeface="+mj-lt"/>
              </a:rPr>
              <a:t>chambers</a:t>
            </a:r>
            <a:r>
              <a:rPr lang="fr-FR" sz="1350" dirty="0">
                <a:latin typeface="+mj-lt"/>
              </a:rPr>
              <a:t>, </a:t>
            </a:r>
            <a:r>
              <a:rPr lang="fr-FR" sz="1350" dirty="0" smtClean="0">
                <a:latin typeface="+mj-lt"/>
              </a:rPr>
              <a:t>volcanic conduits (dykes</a:t>
            </a:r>
            <a:r>
              <a:rPr lang="fr-FR" sz="1350" dirty="0">
                <a:latin typeface="+mj-lt"/>
              </a:rPr>
              <a:t>, </a:t>
            </a:r>
            <a:r>
              <a:rPr lang="fr-FR" sz="1350" dirty="0" err="1" smtClean="0">
                <a:latin typeface="+mj-lt"/>
              </a:rPr>
              <a:t>sills</a:t>
            </a:r>
            <a:r>
              <a:rPr lang="fr-FR" sz="1350" dirty="0" smtClean="0">
                <a:latin typeface="+mj-lt"/>
              </a:rPr>
              <a:t>)...</a:t>
            </a:r>
            <a:endParaRPr lang="fr-CH" sz="135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579" y="1501998"/>
            <a:ext cx="2289913" cy="646331"/>
          </a:xfrm>
          <a:prstGeom prst="rect">
            <a:avLst/>
          </a:prstGeom>
          <a:solidFill>
            <a:srgbClr val="00B0F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AT OCEAN</a:t>
            </a:r>
          </a:p>
          <a:p>
            <a:pPr algn="ctr"/>
            <a:r>
              <a:rPr lang="fr-FR" dirty="0">
                <a:latin typeface="+mj-lt"/>
              </a:rPr>
              <a:t>SPREADING CENTRES</a:t>
            </a:r>
            <a:endParaRPr lang="fr-CH" dirty="0">
              <a:latin typeface="+mj-lt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9" y="2763283"/>
            <a:ext cx="3225194" cy="21919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680427" y="5032110"/>
            <a:ext cx="233749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50" dirty="0" err="1">
                <a:latin typeface="+mj-lt"/>
              </a:rPr>
              <a:t>Known</a:t>
            </a:r>
            <a:r>
              <a:rPr lang="fr-FR" sz="1050" dirty="0">
                <a:latin typeface="+mj-lt"/>
              </a:rPr>
              <a:t> and </a:t>
            </a:r>
            <a:r>
              <a:rPr lang="fr-FR" sz="1050" dirty="0" err="1">
                <a:latin typeface="+mj-lt"/>
              </a:rPr>
              <a:t>sampled</a:t>
            </a:r>
            <a:r>
              <a:rPr lang="fr-FR" sz="1050" dirty="0">
                <a:latin typeface="+mj-lt"/>
              </a:rPr>
              <a:t> hydrothermal sites</a:t>
            </a:r>
          </a:p>
          <a:p>
            <a:pPr algn="ctr"/>
            <a:r>
              <a:rPr lang="fr-FR" sz="1050" dirty="0" err="1">
                <a:latin typeface="+mj-lt"/>
              </a:rPr>
              <a:t>along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oceaning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spreading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centers</a:t>
            </a:r>
            <a:endParaRPr lang="fr-CH" sz="1050" dirty="0" err="1">
              <a:latin typeface="+mj-l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723130" y="1742568"/>
            <a:ext cx="5420870" cy="3982396"/>
            <a:chOff x="4964173" y="1180424"/>
            <a:chExt cx="7227827" cy="5309860"/>
          </a:xfrm>
        </p:grpSpPr>
        <p:grpSp>
          <p:nvGrpSpPr>
            <p:cNvPr id="28" name="Group 27"/>
            <p:cNvGrpSpPr/>
            <p:nvPr/>
          </p:nvGrpSpPr>
          <p:grpSpPr>
            <a:xfrm>
              <a:off x="5790881" y="3864785"/>
              <a:ext cx="3129856" cy="2622434"/>
              <a:chOff x="3315388" y="1481699"/>
              <a:chExt cx="3129856" cy="262243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15388" y="1486270"/>
                <a:ext cx="3125239" cy="2343929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315388" y="1481699"/>
                <a:ext cx="1590607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 err="1">
                    <a:solidFill>
                      <a:schemeClr val="bg1"/>
                    </a:solidFill>
                    <a:latin typeface="+mj-lt"/>
                  </a:rPr>
                  <a:t>Mid</a:t>
                </a:r>
                <a:r>
                  <a:rPr lang="fr-FR" sz="1050" dirty="0">
                    <a:solidFill>
                      <a:schemeClr val="bg1"/>
                    </a:solidFill>
                    <a:latin typeface="+mj-lt"/>
                  </a:rPr>
                  <a:t>-Atlantic Ridge</a:t>
                </a:r>
                <a:endParaRPr lang="fr-CH" sz="105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707161" y="3827134"/>
                <a:ext cx="17380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0" i="1" dirty="0">
                    <a:latin typeface="+mj-lt"/>
                  </a:rPr>
                  <a:t>Centre of </a:t>
                </a:r>
                <a:r>
                  <a:rPr lang="fr-FR" sz="750" i="1" dirty="0" err="1">
                    <a:latin typeface="+mj-lt"/>
                  </a:rPr>
                  <a:t>Geobiology</a:t>
                </a:r>
                <a:r>
                  <a:rPr lang="fr-FR" sz="750" i="1" dirty="0">
                    <a:latin typeface="+mj-lt"/>
                  </a:rPr>
                  <a:t>, Bergen</a:t>
                </a:r>
                <a:endParaRPr lang="fr-CH" sz="750" i="1" dirty="0">
                  <a:latin typeface="+mj-lt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9246757" y="3869356"/>
              <a:ext cx="2751640" cy="2620928"/>
              <a:chOff x="9246757" y="1486270"/>
              <a:chExt cx="2751640" cy="262092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6757" y="1486270"/>
                <a:ext cx="2737104" cy="2340864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10946398" y="3830199"/>
                <a:ext cx="10519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0" i="1" dirty="0">
                    <a:latin typeface="+mj-lt"/>
                  </a:rPr>
                  <a:t>© MBARI, 2015</a:t>
                </a:r>
                <a:endParaRPr lang="fr-CH" sz="750" i="1" dirty="0">
                  <a:latin typeface="+mj-lt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246757" y="1500217"/>
                <a:ext cx="2165551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50" dirty="0">
                    <a:solidFill>
                      <a:schemeClr val="bg1"/>
                    </a:solidFill>
                    <a:latin typeface="+mj-lt"/>
                  </a:rPr>
                  <a:t>Gulf of </a:t>
                </a:r>
                <a:r>
                  <a:rPr lang="fr-FR" sz="1050" dirty="0" err="1">
                    <a:solidFill>
                      <a:schemeClr val="bg1"/>
                    </a:solidFill>
                    <a:latin typeface="+mj-lt"/>
                  </a:rPr>
                  <a:t>southern</a:t>
                </a:r>
                <a:r>
                  <a:rPr lang="fr-FR" sz="1050" dirty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fr-FR" sz="1050" dirty="0" err="1">
                    <a:solidFill>
                      <a:schemeClr val="bg1"/>
                    </a:solidFill>
                    <a:latin typeface="+mj-lt"/>
                  </a:rPr>
                  <a:t>California</a:t>
                </a:r>
                <a:endParaRPr lang="fr-CH" sz="105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964173" y="1546383"/>
              <a:ext cx="3410491" cy="2141532"/>
              <a:chOff x="-1241175" y="2013667"/>
              <a:chExt cx="2874626" cy="1805049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73335" y="2013667"/>
                <a:ext cx="2806786" cy="1602950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-1241175" y="3585240"/>
                <a:ext cx="832660" cy="233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750" i="1" dirty="0">
                    <a:latin typeface="+mj-lt"/>
                  </a:rPr>
                  <a:t>© B. </a:t>
                </a:r>
                <a:r>
                  <a:rPr lang="fr-FR" sz="750" i="1" dirty="0" err="1">
                    <a:latin typeface="+mj-lt"/>
                  </a:rPr>
                  <a:t>Raislback</a:t>
                </a:r>
                <a:endParaRPr lang="fr-CH" sz="750" i="1" dirty="0">
                  <a:latin typeface="+mj-lt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8700999" y="1180424"/>
              <a:ext cx="3491001" cy="2627308"/>
              <a:chOff x="8700999" y="1180424"/>
              <a:chExt cx="3491001" cy="2627308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8700999" y="1691099"/>
                <a:ext cx="3491001" cy="2116633"/>
                <a:chOff x="8700999" y="1428041"/>
                <a:chExt cx="3491001" cy="2116633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9871942" y="3267675"/>
                  <a:ext cx="2320058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fr-CH" sz="750" i="1" dirty="0">
                      <a:latin typeface="+mj-lt"/>
                    </a:rPr>
                    <a:t>NOAA </a:t>
                  </a:r>
                  <a:r>
                    <a:rPr lang="fr-CH" sz="750" i="1" dirty="0" err="1">
                      <a:latin typeface="+mj-lt"/>
                    </a:rPr>
                    <a:t>Okeanos</a:t>
                  </a:r>
                  <a:r>
                    <a:rPr lang="fr-CH" sz="750" i="1" dirty="0">
                      <a:latin typeface="+mj-lt"/>
                    </a:rPr>
                    <a:t> Explorer Program 2013</a:t>
                  </a:r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8700999" y="1428041"/>
                  <a:ext cx="3272923" cy="2078881"/>
                  <a:chOff x="6510246" y="1483935"/>
                  <a:chExt cx="2647610" cy="1681697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6510246" y="1483935"/>
                    <a:ext cx="2647610" cy="1488160"/>
                    <a:chOff x="7630239" y="500032"/>
                    <a:chExt cx="3399573" cy="1910821"/>
                  </a:xfrm>
                </p:grpSpPr>
                <p:pic>
                  <p:nvPicPr>
                    <p:cNvPr id="32" name="Picture 31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630239" y="500032"/>
                      <a:ext cx="3399573" cy="1910821"/>
                    </a:xfrm>
                    <a:prstGeom prst="rect">
                      <a:avLst/>
                    </a:prstGeom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</p:pic>
                <p:grpSp>
                  <p:nvGrpSpPr>
                    <p:cNvPr id="34" name="Group 33"/>
                    <p:cNvGrpSpPr/>
                    <p:nvPr/>
                  </p:nvGrpSpPr>
                  <p:grpSpPr>
                    <a:xfrm>
                      <a:off x="8268721" y="694354"/>
                      <a:ext cx="1783645" cy="312620"/>
                      <a:chOff x="812800" y="5495513"/>
                      <a:chExt cx="1422400" cy="312620"/>
                    </a:xfrm>
                  </p:grpSpPr>
                  <p:cxnSp>
                    <p:nvCxnSpPr>
                      <p:cNvPr id="35" name="Straight Arrow Connector 34"/>
                      <p:cNvCxnSpPr/>
                      <p:nvPr/>
                    </p:nvCxnSpPr>
                    <p:spPr>
                      <a:xfrm flipV="1">
                        <a:off x="812800" y="5723467"/>
                        <a:ext cx="1422400" cy="84666"/>
                      </a:xfrm>
                      <a:prstGeom prst="straightConnector1">
                        <a:avLst/>
                      </a:prstGeom>
                      <a:ln w="9525">
                        <a:solidFill>
                          <a:schemeClr val="bg1"/>
                        </a:solidFill>
                        <a:headEnd type="arrow" w="med" len="med"/>
                        <a:tailEnd type="arrow" w="med" len="med"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6" name="TextBox 35"/>
                      <p:cNvSpPr txBox="1"/>
                      <p:nvPr/>
                    </p:nvSpPr>
                    <p:spPr>
                      <a:xfrm rot="21431145">
                        <a:off x="1256633" y="5495513"/>
                        <a:ext cx="795270" cy="28771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FR" sz="750" dirty="0">
                            <a:solidFill>
                              <a:schemeClr val="bg1"/>
                            </a:solidFill>
                            <a:latin typeface="+mj-lt"/>
                          </a:rPr>
                          <a:t>fracture trace</a:t>
                        </a:r>
                        <a:endParaRPr lang="fr-CH" sz="750" dirty="0">
                          <a:solidFill>
                            <a:schemeClr val="bg1"/>
                          </a:solidFill>
                          <a:latin typeface="+mj-lt"/>
                        </a:endParaRPr>
                      </a:p>
                    </p:txBody>
                  </p:sp>
                </p:grpSp>
              </p:grp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6561871" y="2717480"/>
                    <a:ext cx="1267405" cy="4481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fr-FR" sz="1050" dirty="0">
                        <a:solidFill>
                          <a:schemeClr val="bg1"/>
                        </a:solidFill>
                        <a:latin typeface="+mj-lt"/>
                      </a:rPr>
                      <a:t>NE Atlantic </a:t>
                    </a:r>
                    <a:r>
                      <a:rPr lang="fr-FR" sz="1050" dirty="0" err="1">
                        <a:solidFill>
                          <a:schemeClr val="bg1"/>
                        </a:solidFill>
                        <a:latin typeface="+mj-lt"/>
                      </a:rPr>
                      <a:t>margin</a:t>
                    </a:r>
                    <a:endParaRPr lang="fr-CH" sz="1050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46" name="Group 45"/>
              <p:cNvGrpSpPr/>
              <p:nvPr/>
            </p:nvGrpSpPr>
            <p:grpSpPr>
              <a:xfrm>
                <a:off x="10174293" y="1180424"/>
                <a:ext cx="590333" cy="494992"/>
                <a:chOff x="10174293" y="1180424"/>
                <a:chExt cx="590333" cy="494992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10174293" y="1275307"/>
                  <a:ext cx="590333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>
                      <a:latin typeface="+mj-lt"/>
                    </a:rPr>
                    <a:t>CH</a:t>
                  </a:r>
                  <a:r>
                    <a:rPr lang="en-US" sz="1350" baseline="-25000" dirty="0">
                      <a:latin typeface="+mj-lt"/>
                    </a:rPr>
                    <a:t>4</a:t>
                  </a:r>
                  <a:endParaRPr lang="fr-FR" sz="1350" baseline="-25000" dirty="0">
                    <a:latin typeface="+mj-lt"/>
                  </a:endParaRP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10710887" y="1180424"/>
                  <a:ext cx="0" cy="45077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306002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9221"/>
            <a:ext cx="2353345" cy="646331"/>
          </a:xfrm>
          <a:prstGeom prst="rect">
            <a:avLst/>
          </a:prstGeom>
          <a:solidFill>
            <a:srgbClr val="C000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IN CONTINENTAL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VOLCANIC REGIONS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480" y="829034"/>
            <a:ext cx="1682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j-lt"/>
              </a:rPr>
              <a:t>1. Surface </a:t>
            </a:r>
            <a:r>
              <a:rPr lang="fr-FR" sz="1400" dirty="0" err="1" smtClean="0">
                <a:latin typeface="+mj-lt"/>
              </a:rPr>
              <a:t>fracturing</a:t>
            </a:r>
            <a:r>
              <a:rPr lang="fr-FR" sz="1400" dirty="0" smtClean="0">
                <a:latin typeface="+mj-lt"/>
              </a:rPr>
              <a:t> </a:t>
            </a:r>
            <a:endParaRPr lang="fr-CH" sz="1400" dirty="0" smtClean="0"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038159" y="53881"/>
            <a:ext cx="4923092" cy="4856394"/>
            <a:chOff x="0" y="53881"/>
            <a:chExt cx="2933582" cy="289383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881"/>
              <a:ext cx="2933582" cy="289383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7158" y="2607642"/>
              <a:ext cx="120257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>
                  <a:solidFill>
                    <a:schemeClr val="bg1"/>
                  </a:solidFill>
                  <a:latin typeface="+mj-lt"/>
                </a:rPr>
                <a:t>P</a:t>
              </a:r>
              <a:r>
                <a:rPr lang="en-US" sz="900" i="1" dirty="0" smtClean="0">
                  <a:solidFill>
                    <a:schemeClr val="bg1"/>
                  </a:solidFill>
                  <a:latin typeface="+mj-lt"/>
                </a:rPr>
                <a:t>hoto Cynthia Ebinger</a:t>
              </a:r>
              <a:endParaRPr lang="fr-CH" sz="900" i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5440" y="2773553"/>
            <a:ext cx="6017204" cy="4011469"/>
            <a:chOff x="4026635" y="373792"/>
            <a:chExt cx="3226170" cy="21507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6635" y="373792"/>
              <a:ext cx="3226170" cy="215078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631310" y="2392245"/>
              <a:ext cx="621495" cy="127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i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900" i="1" dirty="0" smtClean="0">
                  <a:solidFill>
                    <a:schemeClr val="bg1"/>
                  </a:solidFill>
                  <a:latin typeface="+mj-lt"/>
                </a:rPr>
                <a:t>Photo Julie Rowland</a:t>
              </a:r>
              <a:endParaRPr lang="fr-CH" sz="900" i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105440" y="2097084"/>
            <a:ext cx="2630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+mj-lt"/>
              </a:rPr>
              <a:t>Dabbahu</a:t>
            </a:r>
            <a:r>
              <a:rPr lang="fr-FR" sz="1400" dirty="0" smtClean="0">
                <a:latin typeface="+mj-lt"/>
              </a:rPr>
              <a:t> fissure, </a:t>
            </a:r>
            <a:r>
              <a:rPr lang="fr-FR" sz="1400" dirty="0" err="1" smtClean="0">
                <a:latin typeface="+mj-lt"/>
              </a:rPr>
              <a:t>September</a:t>
            </a:r>
            <a:r>
              <a:rPr lang="fr-FR" sz="1400" dirty="0" smtClean="0">
                <a:latin typeface="+mj-lt"/>
              </a:rPr>
              <a:t> 2005</a:t>
            </a:r>
            <a:endParaRPr lang="fr-CH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76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59221"/>
            <a:ext cx="2353345" cy="646331"/>
          </a:xfrm>
          <a:prstGeom prst="rect">
            <a:avLst/>
          </a:prstGeom>
          <a:solidFill>
            <a:srgbClr val="C000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IN CONTINENTAL</a:t>
            </a:r>
          </a:p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VOLCANIC REGIONS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" y="3758026"/>
            <a:ext cx="4423048" cy="2939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82" y="3758026"/>
            <a:ext cx="4411808" cy="293996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463018" y="228497"/>
            <a:ext cx="980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j-lt"/>
              </a:rPr>
              <a:t>2. </a:t>
            </a:r>
            <a:r>
              <a:rPr lang="fr-FR" sz="1400" dirty="0" err="1" smtClean="0">
                <a:latin typeface="+mj-lt"/>
              </a:rPr>
              <a:t>Eruption</a:t>
            </a:r>
            <a:endParaRPr lang="fr-CH" sz="1400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" y="762946"/>
            <a:ext cx="4419626" cy="2937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82" y="758873"/>
            <a:ext cx="3921239" cy="294175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80732" y="2684669"/>
            <a:ext cx="3032106" cy="2020305"/>
            <a:chOff x="3097645" y="2873949"/>
            <a:chExt cx="2744443" cy="1828634"/>
          </a:xfrm>
        </p:grpSpPr>
        <p:grpSp>
          <p:nvGrpSpPr>
            <p:cNvPr id="19" name="Group 18"/>
            <p:cNvGrpSpPr/>
            <p:nvPr/>
          </p:nvGrpSpPr>
          <p:grpSpPr>
            <a:xfrm>
              <a:off x="3097645" y="2873949"/>
              <a:ext cx="2744443" cy="1828634"/>
              <a:chOff x="8438564" y="2294754"/>
              <a:chExt cx="4257470" cy="2836770"/>
            </a:xfrm>
          </p:grpSpPr>
          <p:pic>
            <p:nvPicPr>
              <p:cNvPr id="20" name="Image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38564" y="2294754"/>
                <a:ext cx="4257470" cy="283677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8600081" y="4773433"/>
                <a:ext cx="3934434" cy="358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900" dirty="0" smtClean="0">
                    <a:solidFill>
                      <a:schemeClr val="bg1"/>
                    </a:solidFill>
                    <a:latin typeface="+mj-lt"/>
                  </a:rPr>
                  <a:t>(</a:t>
                </a:r>
                <a:r>
                  <a:rPr lang="fr-FR" sz="900" dirty="0" err="1" smtClean="0">
                    <a:solidFill>
                      <a:schemeClr val="bg1"/>
                    </a:solidFill>
                    <a:latin typeface="+mj-lt"/>
                  </a:rPr>
                  <a:t>Bárðarbunga</a:t>
                </a:r>
                <a:r>
                  <a:rPr lang="fr-FR" sz="900" dirty="0" smtClean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fr-FR" sz="900" dirty="0" err="1">
                    <a:solidFill>
                      <a:schemeClr val="bg1"/>
                    </a:solidFill>
                    <a:latin typeface="+mj-lt"/>
                  </a:rPr>
                  <a:t>volcano</a:t>
                </a:r>
                <a:r>
                  <a:rPr lang="fr-FR" sz="900" dirty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fr-FR" sz="900" dirty="0" err="1" smtClean="0">
                    <a:solidFill>
                      <a:schemeClr val="bg1"/>
                    </a:solidFill>
                    <a:latin typeface="+mj-lt"/>
                  </a:rPr>
                  <a:t>Iceland</a:t>
                </a:r>
                <a:r>
                  <a:rPr lang="fr-FR" sz="900" dirty="0" smtClean="0">
                    <a:solidFill>
                      <a:schemeClr val="bg1"/>
                    </a:solidFill>
                    <a:latin typeface="+mj-lt"/>
                  </a:rPr>
                  <a:t>, </a:t>
                </a:r>
                <a:r>
                  <a:rPr lang="fr-FR" sz="900" dirty="0" smtClean="0">
                    <a:solidFill>
                      <a:schemeClr val="bg1"/>
                    </a:solidFill>
                    <a:latin typeface="+mj-lt"/>
                  </a:rPr>
                  <a:t>Sept </a:t>
                </a:r>
                <a:r>
                  <a:rPr lang="fr-FR" sz="900" dirty="0" smtClean="0">
                    <a:solidFill>
                      <a:schemeClr val="bg1"/>
                    </a:solidFill>
                    <a:latin typeface="+mj-lt"/>
                  </a:rPr>
                  <a:t>2014)</a:t>
                </a:r>
                <a:endParaRPr lang="fr-CH" sz="9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597077" y="2930271"/>
              <a:ext cx="1745576" cy="334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C00000"/>
                  </a:solidFill>
                  <a:latin typeface="+mj-lt"/>
                </a:rPr>
                <a:t>What</a:t>
              </a:r>
              <a:r>
                <a:rPr lang="fr-FR" dirty="0" smtClean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fr-FR" dirty="0" err="1" smtClean="0">
                  <a:solidFill>
                    <a:srgbClr val="C00000"/>
                  </a:solidFill>
                  <a:latin typeface="+mj-lt"/>
                </a:rPr>
                <a:t>they</a:t>
              </a:r>
              <a:r>
                <a:rPr lang="fr-FR" dirty="0" smtClean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fr-FR" dirty="0" err="1" smtClean="0">
                  <a:solidFill>
                    <a:srgbClr val="C00000"/>
                  </a:solidFill>
                  <a:latin typeface="+mj-lt"/>
                </a:rPr>
                <a:t>missed</a:t>
              </a:r>
              <a:r>
                <a:rPr lang="fr-FR" dirty="0" smtClean="0">
                  <a:solidFill>
                    <a:srgbClr val="C00000"/>
                  </a:solidFill>
                  <a:latin typeface="+mj-lt"/>
                </a:rPr>
                <a:t>!</a:t>
              </a:r>
              <a:endParaRPr lang="fr-CH" dirty="0" smtClean="0">
                <a:solidFill>
                  <a:srgbClr val="C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470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406" y="121382"/>
            <a:ext cx="4935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j-lt"/>
              </a:rPr>
              <a:t>3. Hydrothermal circulation, </a:t>
            </a:r>
            <a:r>
              <a:rPr lang="fr-FR" sz="1400" dirty="0" err="1" smtClean="0">
                <a:latin typeface="+mj-lt"/>
              </a:rPr>
              <a:t>mineralisations</a:t>
            </a:r>
            <a:r>
              <a:rPr lang="fr-FR" sz="1400" dirty="0" smtClean="0">
                <a:latin typeface="+mj-lt"/>
              </a:rPr>
              <a:t>, </a:t>
            </a:r>
            <a:r>
              <a:rPr lang="fr-FR" sz="1400" dirty="0" err="1" smtClean="0">
                <a:latin typeface="+mj-lt"/>
              </a:rPr>
              <a:t>extremophile</a:t>
            </a:r>
            <a:r>
              <a:rPr lang="fr-FR" sz="1400" dirty="0" smtClean="0">
                <a:latin typeface="+mj-lt"/>
              </a:rPr>
              <a:t> </a:t>
            </a:r>
            <a:r>
              <a:rPr lang="fr-FR" sz="1400" dirty="0" err="1" smtClean="0">
                <a:latin typeface="+mj-lt"/>
              </a:rPr>
              <a:t>activity</a:t>
            </a:r>
            <a:endParaRPr lang="fr-FR" sz="1400" dirty="0" smtClean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23" y="3244595"/>
            <a:ext cx="1216154" cy="368809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96060" y="551141"/>
            <a:ext cx="5649610" cy="3994432"/>
            <a:chOff x="296060" y="551141"/>
            <a:chExt cx="5649610" cy="39944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060" y="551141"/>
              <a:ext cx="5649610" cy="39944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Right Arrow 21"/>
            <p:cNvSpPr/>
            <p:nvPr/>
          </p:nvSpPr>
          <p:spPr>
            <a:xfrm rot="18897690">
              <a:off x="3438011" y="909115"/>
              <a:ext cx="163852" cy="2378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3" name="Right Arrow 22"/>
            <p:cNvSpPr/>
            <p:nvPr/>
          </p:nvSpPr>
          <p:spPr>
            <a:xfrm rot="8053216">
              <a:off x="2302411" y="1719450"/>
              <a:ext cx="163852" cy="2378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4" name="Right Arrow 23"/>
            <p:cNvSpPr/>
            <p:nvPr/>
          </p:nvSpPr>
          <p:spPr>
            <a:xfrm rot="18269836">
              <a:off x="5158808" y="2193501"/>
              <a:ext cx="163852" cy="2378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5" name="Right Arrow 24"/>
            <p:cNvSpPr/>
            <p:nvPr/>
          </p:nvSpPr>
          <p:spPr>
            <a:xfrm rot="7425362">
              <a:off x="4345676" y="3674503"/>
              <a:ext cx="163852" cy="23785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3565" y="3059667"/>
            <a:ext cx="4011391" cy="3402307"/>
            <a:chOff x="103565" y="3059667"/>
            <a:chExt cx="4011391" cy="3402307"/>
          </a:xfrm>
        </p:grpSpPr>
        <p:grpSp>
          <p:nvGrpSpPr>
            <p:cNvPr id="20" name="Group 19"/>
            <p:cNvGrpSpPr/>
            <p:nvPr/>
          </p:nvGrpSpPr>
          <p:grpSpPr>
            <a:xfrm>
              <a:off x="103565" y="3059667"/>
              <a:ext cx="4011391" cy="3402307"/>
              <a:chOff x="103565" y="3059667"/>
              <a:chExt cx="4011391" cy="3402307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103565" y="3062161"/>
                <a:ext cx="4011391" cy="3399813"/>
                <a:chOff x="103565" y="3062161"/>
                <a:chExt cx="4011391" cy="3399813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565" y="3795639"/>
                  <a:ext cx="4011391" cy="2666335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12" name="Straight Connector 11"/>
                <p:cNvCxnSpPr/>
                <p:nvPr/>
              </p:nvCxnSpPr>
              <p:spPr>
                <a:xfrm>
                  <a:off x="3049762" y="3062161"/>
                  <a:ext cx="71103" cy="9331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1819144" y="3059667"/>
                <a:ext cx="1023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>
                    <a:latin typeface="+mj-lt"/>
                  </a:rPr>
                  <a:t>Dabbahu</a:t>
                </a:r>
                <a:endParaRPr lang="fr-CH" dirty="0" smtClean="0">
                  <a:latin typeface="+mj-lt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826428" y="3322898"/>
              <a:ext cx="9115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+mj-lt"/>
                </a:rPr>
                <a:t>Sept 2005</a:t>
              </a:r>
              <a:endParaRPr lang="fr-CH" sz="1400" dirty="0" smtClean="0"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810013" y="196595"/>
            <a:ext cx="7140717" cy="5889089"/>
            <a:chOff x="1810013" y="196595"/>
            <a:chExt cx="7140717" cy="5889089"/>
          </a:xfrm>
        </p:grpSpPr>
        <p:grpSp>
          <p:nvGrpSpPr>
            <p:cNvPr id="3" name="Group 2"/>
            <p:cNvGrpSpPr/>
            <p:nvPr/>
          </p:nvGrpSpPr>
          <p:grpSpPr>
            <a:xfrm>
              <a:off x="1810013" y="196595"/>
              <a:ext cx="7140717" cy="5889089"/>
              <a:chOff x="1810013" y="196595"/>
              <a:chExt cx="7140717" cy="5889089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810013" y="196595"/>
                <a:ext cx="7140717" cy="5889089"/>
                <a:chOff x="1810013" y="196595"/>
                <a:chExt cx="7140717" cy="5889089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2030715" y="196595"/>
                  <a:ext cx="6920015" cy="5889089"/>
                  <a:chOff x="2030715" y="196595"/>
                  <a:chExt cx="6920015" cy="5889089"/>
                </a:xfrm>
              </p:grpSpPr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108737" y="196595"/>
                    <a:ext cx="2841993" cy="5889089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3007477" y="2484208"/>
                    <a:ext cx="42285" cy="6414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030715" y="2230554"/>
                    <a:ext cx="70724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smtClean="0">
                        <a:latin typeface="+mj-lt"/>
                      </a:rPr>
                      <a:t>Dallol</a:t>
                    </a:r>
                    <a:endParaRPr lang="fr-CH" dirty="0" smtClean="0">
                      <a:latin typeface="+mj-lt"/>
                    </a:endParaRPr>
                  </a:p>
                </p:txBody>
              </p:sp>
            </p:grpSp>
            <p:sp>
              <p:nvSpPr>
                <p:cNvPr id="27" name="TextBox 26"/>
                <p:cNvSpPr txBox="1"/>
                <p:nvPr/>
              </p:nvSpPr>
              <p:spPr>
                <a:xfrm>
                  <a:off x="1810013" y="2501737"/>
                  <a:ext cx="114864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400" dirty="0" err="1" smtClean="0">
                      <a:latin typeface="+mj-lt"/>
                    </a:rPr>
                    <a:t>Feb</a:t>
                  </a:r>
                  <a:r>
                    <a:rPr lang="fr-FR" sz="1400" dirty="0" smtClean="0">
                      <a:latin typeface="+mj-lt"/>
                    </a:rPr>
                    <a:t>-Jun 2005</a:t>
                  </a:r>
                  <a:endParaRPr lang="fr-CH" sz="1400" dirty="0" smtClean="0">
                    <a:latin typeface="+mj-lt"/>
                  </a:endParaRPr>
                </a:p>
              </p:txBody>
            </p:sp>
          </p:grp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6867" y="275270"/>
                <a:ext cx="1216154" cy="368809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8029868" y="703156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 smtClean="0">
                  <a:latin typeface="+mj-lt"/>
                </a:rPr>
                <a:t>2018</a:t>
              </a:r>
              <a:endParaRPr lang="fr-CH" sz="1400" dirty="0" smtClean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24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81"/>
            <a:ext cx="8856160" cy="3937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3406" y="121382"/>
            <a:ext cx="4935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j-lt"/>
              </a:rPr>
              <a:t>3. Hydrothermal circulation, </a:t>
            </a:r>
            <a:r>
              <a:rPr lang="fr-FR" sz="1400" dirty="0" err="1" smtClean="0">
                <a:latin typeface="+mj-lt"/>
              </a:rPr>
              <a:t>mineralisations</a:t>
            </a:r>
            <a:r>
              <a:rPr lang="fr-FR" sz="1400" dirty="0" smtClean="0">
                <a:latin typeface="+mj-lt"/>
              </a:rPr>
              <a:t>, </a:t>
            </a:r>
            <a:r>
              <a:rPr lang="fr-FR" sz="1400" dirty="0" err="1" smtClean="0">
                <a:latin typeface="+mj-lt"/>
              </a:rPr>
              <a:t>extremophile</a:t>
            </a:r>
            <a:r>
              <a:rPr lang="fr-FR" sz="1400" dirty="0" smtClean="0">
                <a:latin typeface="+mj-lt"/>
              </a:rPr>
              <a:t> </a:t>
            </a:r>
            <a:r>
              <a:rPr lang="fr-FR" sz="1400" dirty="0" err="1" smtClean="0">
                <a:latin typeface="+mj-lt"/>
              </a:rPr>
              <a:t>activity</a:t>
            </a:r>
            <a:endParaRPr lang="fr-FR" sz="1400" dirty="0" smtClean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24" y="3773844"/>
            <a:ext cx="4010499" cy="3008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995136" y="4750752"/>
            <a:ext cx="1612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mineralisations</a:t>
            </a:r>
            <a:endParaRPr lang="fr-CH" dirty="0"/>
          </a:p>
        </p:txBody>
      </p:sp>
      <p:sp>
        <p:nvSpPr>
          <p:cNvPr id="7" name="Rectangle 6"/>
          <p:cNvSpPr/>
          <p:nvPr/>
        </p:nvSpPr>
        <p:spPr>
          <a:xfrm>
            <a:off x="3555768" y="5447930"/>
            <a:ext cx="1579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extremophiles</a:t>
            </a:r>
            <a:r>
              <a:rPr lang="fr-FR" dirty="0" smtClean="0"/>
              <a:t> </a:t>
            </a:r>
            <a:endParaRPr lang="fr-CH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649" y="6258752"/>
            <a:ext cx="823516" cy="5238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237" y="6145109"/>
            <a:ext cx="728382" cy="609600"/>
          </a:xfrm>
          <a:prstGeom prst="rect">
            <a:avLst/>
          </a:prstGeom>
        </p:spPr>
      </p:pic>
      <p:pic>
        <p:nvPicPr>
          <p:cNvPr id="11" name="Imag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" y="2876763"/>
            <a:ext cx="2909279" cy="387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689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498288" y="2818096"/>
            <a:ext cx="2576718" cy="3618323"/>
            <a:chOff x="6431135" y="2590818"/>
            <a:chExt cx="2576718" cy="361832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135" y="4762280"/>
              <a:ext cx="2572197" cy="144686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135" y="2590818"/>
              <a:ext cx="2576718" cy="193253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" y="1538771"/>
            <a:ext cx="6455499" cy="5066460"/>
          </a:xfrm>
          <a:prstGeom prst="rect">
            <a:avLst/>
          </a:prstGeom>
          <a:effectLst/>
        </p:spPr>
      </p:pic>
      <p:sp>
        <p:nvSpPr>
          <p:cNvPr id="38" name="TextBox 37"/>
          <p:cNvSpPr txBox="1"/>
          <p:nvPr/>
        </p:nvSpPr>
        <p:spPr>
          <a:xfrm>
            <a:off x="4470832" y="228028"/>
            <a:ext cx="4608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Where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are hydrothermal sites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located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on Mars?</a:t>
            </a:r>
            <a:endParaRPr lang="fr-C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289555" y="3715204"/>
            <a:ext cx="4366229" cy="3074220"/>
            <a:chOff x="2289555" y="3715204"/>
            <a:chExt cx="4366229" cy="3074220"/>
          </a:xfrm>
        </p:grpSpPr>
        <p:sp>
          <p:nvSpPr>
            <p:cNvPr id="6" name="Ellipse 5"/>
            <p:cNvSpPr/>
            <p:nvPr/>
          </p:nvSpPr>
          <p:spPr>
            <a:xfrm>
              <a:off x="4972725" y="3715204"/>
              <a:ext cx="1683059" cy="307422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C0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9555" y="5718994"/>
              <a:ext cx="2763257" cy="369332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Magmatic</a:t>
              </a:r>
              <a:r>
                <a:rPr lang="fr-FR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plumbing</a:t>
              </a:r>
              <a:r>
                <a:rPr lang="fr-FR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system</a:t>
              </a:r>
              <a:endParaRPr lang="fr-CH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789" y="190024"/>
            <a:ext cx="4929936" cy="3781097"/>
            <a:chOff x="42789" y="190024"/>
            <a:chExt cx="4929936" cy="378109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9" y="1060926"/>
              <a:ext cx="4929936" cy="291019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2548903" y="190024"/>
              <a:ext cx="1959683" cy="1589614"/>
              <a:chOff x="5238366" y="1868089"/>
              <a:chExt cx="1316335" cy="106775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8366" y="1870833"/>
                <a:ext cx="1234493" cy="1065012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883686" y="1868089"/>
                <a:ext cx="671015" cy="155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900" i="1" dirty="0" smtClean="0">
                    <a:solidFill>
                      <a:schemeClr val="bg1"/>
                    </a:solidFill>
                    <a:latin typeface="+mj-lt"/>
                  </a:rPr>
                  <a:t>Ruff et al. 2011</a:t>
                </a:r>
                <a:endParaRPr lang="fr-CH" sz="900" i="1" dirty="0" smtClean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828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8993" y="3680184"/>
            <a:ext cx="5492547" cy="3122821"/>
            <a:chOff x="88993" y="3680184"/>
            <a:chExt cx="5492547" cy="3122821"/>
          </a:xfrm>
        </p:grpSpPr>
        <p:grpSp>
          <p:nvGrpSpPr>
            <p:cNvPr id="35" name="Group 34"/>
            <p:cNvGrpSpPr/>
            <p:nvPr/>
          </p:nvGrpSpPr>
          <p:grpSpPr>
            <a:xfrm>
              <a:off x="88993" y="3680184"/>
              <a:ext cx="3995504" cy="3122821"/>
              <a:chOff x="88993" y="3680182"/>
              <a:chExt cx="3995504" cy="312282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88993" y="4024038"/>
                <a:ext cx="3995504" cy="2778965"/>
                <a:chOff x="88993" y="4024038"/>
                <a:chExt cx="3995504" cy="2778965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127" y="4024038"/>
                  <a:ext cx="3974370" cy="2548133"/>
                </a:xfrm>
                <a:prstGeom prst="rect">
                  <a:avLst/>
                </a:prstGeom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88993" y="6572171"/>
                  <a:ext cx="676788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900" i="1" dirty="0">
                      <a:latin typeface="+mj-lt"/>
                    </a:rPr>
                    <a:t>Ernst 2014</a:t>
                  </a:r>
                  <a:endParaRPr lang="fr-CH" sz="900" i="1" dirty="0" err="1">
                    <a:latin typeface="+mj-lt"/>
                  </a:endParaRPr>
                </a:p>
              </p:txBody>
            </p:sp>
          </p:grpSp>
          <p:sp>
            <p:nvSpPr>
              <p:cNvPr id="34" name="TextBox 33"/>
              <p:cNvSpPr txBox="1"/>
              <p:nvPr/>
            </p:nvSpPr>
            <p:spPr>
              <a:xfrm>
                <a:off x="360513" y="3680182"/>
                <a:ext cx="22949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err="1">
                    <a:latin typeface="+mj-lt"/>
                  </a:rPr>
                  <a:t>Terrestrial</a:t>
                </a:r>
                <a:r>
                  <a:rPr lang="fr-FR" sz="1200" dirty="0">
                    <a:latin typeface="+mj-lt"/>
                  </a:rPr>
                  <a:t> large </a:t>
                </a:r>
                <a:r>
                  <a:rPr lang="fr-FR" sz="1200" dirty="0" smtClean="0">
                    <a:latin typeface="+mj-lt"/>
                  </a:rPr>
                  <a:t>volcanic provinces</a:t>
                </a:r>
                <a:endParaRPr lang="fr-CH" sz="1200" dirty="0" err="1">
                  <a:latin typeface="+mj-lt"/>
                </a:endParaRPr>
              </a:p>
            </p:txBody>
          </p:sp>
        </p:grpSp>
        <p:pic>
          <p:nvPicPr>
            <p:cNvPr id="29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96" y="4953729"/>
              <a:ext cx="1714344" cy="11422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/>
          <p:cNvGrpSpPr/>
          <p:nvPr/>
        </p:nvGrpSpPr>
        <p:grpSpPr>
          <a:xfrm>
            <a:off x="5742369" y="962661"/>
            <a:ext cx="3323942" cy="2492957"/>
            <a:chOff x="5594936" y="125186"/>
            <a:chExt cx="3323942" cy="24929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936" y="125186"/>
              <a:ext cx="3323942" cy="24929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7222015" y="185958"/>
              <a:ext cx="15959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>
                  <a:solidFill>
                    <a:schemeClr val="bg1"/>
                  </a:solidFill>
                  <a:latin typeface="+mj-lt"/>
                </a:rPr>
                <a:t>Tharsis Montes</a:t>
              </a:r>
              <a:endParaRPr lang="fr-CH" dirty="0" err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742369" y="3653015"/>
            <a:ext cx="3323942" cy="2492956"/>
            <a:chOff x="5594936" y="2815542"/>
            <a:chExt cx="3323942" cy="24929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936" y="2815542"/>
              <a:ext cx="3323942" cy="2492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7348908" y="2870938"/>
              <a:ext cx="1469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 err="1">
                  <a:solidFill>
                    <a:schemeClr val="bg1"/>
                  </a:solidFill>
                  <a:latin typeface="+mj-lt"/>
                </a:rPr>
                <a:t>Elysium</a:t>
              </a:r>
              <a:r>
                <a:rPr lang="fr-FR" dirty="0">
                  <a:solidFill>
                    <a:schemeClr val="bg1"/>
                  </a:solidFill>
                  <a:latin typeface="+mj-lt"/>
                </a:rPr>
                <a:t> Mons</a:t>
              </a:r>
              <a:endParaRPr lang="fr-CH" dirty="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629749" y="264938"/>
            <a:ext cx="2189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>
                <a:latin typeface="+mj-lt"/>
              </a:rPr>
              <a:t>Hydrothermal </a:t>
            </a:r>
            <a:r>
              <a:rPr lang="fr-FR" dirty="0" err="1" smtClean="0">
                <a:latin typeface="+mj-lt"/>
              </a:rPr>
              <a:t>activity</a:t>
            </a:r>
            <a:endParaRPr lang="fr-CH" dirty="0" err="1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3444" y="143523"/>
            <a:ext cx="5355522" cy="3936782"/>
            <a:chOff x="57990" y="1485575"/>
            <a:chExt cx="5355522" cy="3936782"/>
          </a:xfrm>
        </p:grpSpPr>
        <p:grpSp>
          <p:nvGrpSpPr>
            <p:cNvPr id="4" name="Group 3"/>
            <p:cNvGrpSpPr/>
            <p:nvPr/>
          </p:nvGrpSpPr>
          <p:grpSpPr>
            <a:xfrm>
              <a:off x="57990" y="1485575"/>
              <a:ext cx="3323942" cy="1360726"/>
              <a:chOff x="5153148" y="2970026"/>
              <a:chExt cx="3323942" cy="1360726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3148" y="2970026"/>
                <a:ext cx="3323942" cy="13607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5337423" y="3341255"/>
                <a:ext cx="932379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latin typeface="+mj-lt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044664" y="3066423"/>
                <a:ext cx="380145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latin typeface="+mj-lt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37428" y="3021639"/>
              <a:ext cx="1839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0000"/>
                  </a:solidFill>
                  <a:latin typeface="+mj-lt"/>
                </a:rPr>
                <a:t>Tharsis </a:t>
              </a:r>
              <a:r>
                <a:rPr lang="fr-FR" sz="1400" dirty="0" err="1">
                  <a:solidFill>
                    <a:srgbClr val="FF0000"/>
                  </a:solidFill>
                  <a:latin typeface="+mj-lt"/>
                </a:rPr>
                <a:t>giant</a:t>
              </a:r>
              <a:r>
                <a:rPr lang="fr-FR" sz="14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fr-FR" sz="1400" dirty="0" err="1">
                  <a:solidFill>
                    <a:srgbClr val="FF0000"/>
                  </a:solidFill>
                  <a:latin typeface="+mj-lt"/>
                </a:rPr>
                <a:t>volcanoes</a:t>
              </a:r>
              <a:endParaRPr lang="fr-CH" sz="14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H="1" flipV="1">
              <a:off x="761923" y="2205234"/>
              <a:ext cx="503433" cy="766074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arrow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197605" y="2739539"/>
              <a:ext cx="5215907" cy="2682818"/>
              <a:chOff x="87991" y="2893961"/>
              <a:chExt cx="5215907" cy="2682818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21080" y="2893961"/>
                <a:ext cx="2682818" cy="26828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6" name="Straight Arrow Connector 25"/>
              <p:cNvCxnSpPr/>
              <p:nvPr/>
            </p:nvCxnSpPr>
            <p:spPr>
              <a:xfrm>
                <a:off x="2203181" y="3599596"/>
                <a:ext cx="1180300" cy="640462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arrow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87991" y="4086169"/>
                <a:ext cx="21640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400" dirty="0">
                    <a:solidFill>
                      <a:srgbClr val="FF0000"/>
                    </a:solidFill>
                    <a:latin typeface="+mj-lt"/>
                  </a:rPr>
                  <a:t>flood </a:t>
                </a:r>
                <a:r>
                  <a:rPr lang="fr-FR" sz="1400" dirty="0" err="1">
                    <a:solidFill>
                      <a:srgbClr val="FF0000"/>
                    </a:solidFill>
                    <a:latin typeface="+mj-lt"/>
                  </a:rPr>
                  <a:t>basalt</a:t>
                </a:r>
                <a:r>
                  <a:rPr lang="fr-FR" sz="1400" dirty="0">
                    <a:solidFill>
                      <a:srgbClr val="FF0000"/>
                    </a:solidFill>
                    <a:latin typeface="+mj-lt"/>
                  </a:rPr>
                  <a:t> (</a:t>
                </a:r>
                <a:r>
                  <a:rPr lang="fr-FR" sz="1400" dirty="0" err="1">
                    <a:solidFill>
                      <a:srgbClr val="FF0000"/>
                    </a:solidFill>
                    <a:latin typeface="+mj-lt"/>
                  </a:rPr>
                  <a:t>red</a:t>
                </a:r>
                <a:r>
                  <a:rPr lang="fr-FR" sz="1400" dirty="0">
                    <a:solidFill>
                      <a:srgbClr val="FF0000"/>
                    </a:solidFill>
                    <a:latin typeface="+mj-lt"/>
                  </a:rPr>
                  <a:t> and violet)</a:t>
                </a:r>
                <a:endParaRPr lang="fr-CH" sz="1400" dirty="0">
                  <a:solidFill>
                    <a:srgbClr val="FF0000"/>
                  </a:solidFill>
                  <a:latin typeface="+mj-lt"/>
                </a:endParaRPr>
              </a:p>
            </p:txBody>
          </p:sp>
          <p:cxnSp>
            <p:nvCxnSpPr>
              <p:cNvPr id="28" name="Straight Arrow Connector 27"/>
              <p:cNvCxnSpPr>
                <a:stCxn id="27" idx="3"/>
              </p:cNvCxnSpPr>
              <p:nvPr/>
            </p:nvCxnSpPr>
            <p:spPr>
              <a:xfrm>
                <a:off x="2252045" y="4240058"/>
                <a:ext cx="1131436" cy="115758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arrow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>
                <a:stCxn id="27" idx="3"/>
              </p:cNvCxnSpPr>
              <p:nvPr/>
            </p:nvCxnSpPr>
            <p:spPr>
              <a:xfrm>
                <a:off x="2252045" y="4240058"/>
                <a:ext cx="2038576" cy="497744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headEnd type="none" w="med" len="med"/>
                <a:tailEnd type="arrow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51852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806177" y="1447461"/>
            <a:ext cx="6831352" cy="4839788"/>
            <a:chOff x="806177" y="1447461"/>
            <a:chExt cx="6831352" cy="4839788"/>
          </a:xfrm>
        </p:grpSpPr>
        <p:sp>
          <p:nvSpPr>
            <p:cNvPr id="3" name="TextBox 2"/>
            <p:cNvSpPr txBox="1"/>
            <p:nvPr/>
          </p:nvSpPr>
          <p:spPr>
            <a:xfrm>
              <a:off x="806177" y="4667460"/>
              <a:ext cx="2797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+mj-lt"/>
                </a:rPr>
                <a:t>Possible hydrothermal vents</a:t>
              </a:r>
              <a:endParaRPr lang="fr-CH" dirty="0" err="1" smtClean="0">
                <a:latin typeface="+mj-lt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646281" y="2748316"/>
              <a:ext cx="3991248" cy="3538933"/>
              <a:chOff x="3646281" y="2748316"/>
              <a:chExt cx="3991248" cy="3538933"/>
            </a:xfrm>
          </p:grpSpPr>
          <p:pic>
            <p:nvPicPr>
              <p:cNvPr id="9" name="Image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6281" y="2748316"/>
                <a:ext cx="3991248" cy="3538933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>
                <a:off x="5422872" y="3353659"/>
                <a:ext cx="116782" cy="116782"/>
              </a:xfrm>
              <a:prstGeom prst="ellipse">
                <a:avLst/>
              </a:prstGeom>
              <a:solidFill>
                <a:srgbClr val="FF0000"/>
              </a:solidFill>
              <a:ln w="158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835129" y="4035178"/>
                <a:ext cx="116782" cy="116782"/>
              </a:xfrm>
              <a:prstGeom prst="ellipse">
                <a:avLst/>
              </a:prstGeom>
              <a:solidFill>
                <a:srgbClr val="FF0000"/>
              </a:solidFill>
              <a:ln w="158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5610278" y="4245799"/>
                <a:ext cx="116782" cy="116782"/>
              </a:xfrm>
              <a:prstGeom prst="ellipse">
                <a:avLst/>
              </a:prstGeom>
              <a:solidFill>
                <a:srgbClr val="FF0000"/>
              </a:solidFill>
              <a:ln w="158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5364481" y="4517783"/>
                <a:ext cx="116782" cy="116782"/>
              </a:xfrm>
              <a:prstGeom prst="ellipse">
                <a:avLst/>
              </a:prstGeom>
              <a:solidFill>
                <a:srgbClr val="FF0000"/>
              </a:solidFill>
              <a:ln w="158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141843" y="4795466"/>
                <a:ext cx="116782" cy="116782"/>
              </a:xfrm>
              <a:prstGeom prst="ellipse">
                <a:avLst/>
              </a:prstGeom>
              <a:solidFill>
                <a:srgbClr val="FF0000"/>
              </a:solidFill>
              <a:ln w="15875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effectLst>
                    <a:outerShdw blurRad="38100" dist="38100" dir="2700000" algn="ctr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2046024" y="1447461"/>
              <a:ext cx="116782" cy="1167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1152349" y="2222819"/>
              <a:ext cx="116782" cy="1167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2215174" y="2456383"/>
              <a:ext cx="116782" cy="1167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85982" y="2897891"/>
              <a:ext cx="116782" cy="1167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629957" y="3295268"/>
              <a:ext cx="116782" cy="1167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algn="ctr"/>
              <a:endParaRPr lang="fr-CH" dirty="0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29" y="846845"/>
            <a:ext cx="3457345" cy="34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918626" y="5807686"/>
            <a:ext cx="829073" cy="324729"/>
            <a:chOff x="7658368" y="5747947"/>
            <a:chExt cx="829073" cy="324729"/>
          </a:xfrm>
        </p:grpSpPr>
        <p:sp>
          <p:nvSpPr>
            <p:cNvPr id="23" name="Rectangle 22"/>
            <p:cNvSpPr/>
            <p:nvPr/>
          </p:nvSpPr>
          <p:spPr>
            <a:xfrm>
              <a:off x="7701630" y="6038771"/>
              <a:ext cx="742550" cy="3390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58368" y="5747947"/>
              <a:ext cx="8290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smtClean="0">
                  <a:latin typeface="+mj-lt"/>
                </a:rPr>
                <a:t>1500</a:t>
              </a:r>
              <a:r>
                <a:rPr lang="fr-FR" sz="1400" dirty="0" smtClean="0">
                  <a:latin typeface="BoosterNextFY-Regular" panose="02000503000000020004" pitchFamily="50" charset="0"/>
                </a:rPr>
                <a:t> km</a:t>
              </a:r>
              <a:endParaRPr lang="en-GB" sz="1400" dirty="0" smtClean="0">
                <a:latin typeface="BoosterNextFY-Regular" panose="02000503000000020004" pitchFamily="50" charset="0"/>
              </a:endParaRPr>
            </a:p>
          </p:txBody>
        </p:sp>
      </p:grpSp>
      <p:sp>
        <p:nvSpPr>
          <p:cNvPr id="25" name="ZoneTexte 5"/>
          <p:cNvSpPr txBox="1"/>
          <p:nvPr/>
        </p:nvSpPr>
        <p:spPr>
          <a:xfrm>
            <a:off x="6340379" y="6470036"/>
            <a:ext cx="12907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smtClean="0">
                <a:latin typeface="+mj-lt"/>
              </a:rPr>
              <a:t>Mège and Masson 1996</a:t>
            </a:r>
            <a:endParaRPr lang="en-GB" sz="900" i="1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487" y="239199"/>
            <a:ext cx="444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Hydrothermal </a:t>
            </a:r>
            <a:r>
              <a:rPr lang="fr-FR" dirty="0" err="1">
                <a:latin typeface="+mj-lt"/>
              </a:rPr>
              <a:t>activity</a:t>
            </a:r>
            <a:r>
              <a:rPr lang="fr-FR" dirty="0">
                <a:latin typeface="+mj-lt"/>
              </a:rPr>
              <a:t> </a:t>
            </a:r>
            <a:r>
              <a:rPr lang="fr-FR" dirty="0" smtClean="0">
                <a:latin typeface="+mj-lt"/>
              </a:rPr>
              <a:t>at the Tharsis </a:t>
            </a:r>
            <a:r>
              <a:rPr lang="fr-FR" dirty="0" err="1" smtClean="0">
                <a:latin typeface="+mj-lt"/>
              </a:rPr>
              <a:t>volcanoes</a:t>
            </a:r>
            <a:endParaRPr lang="fr-CH" dirty="0" err="1">
              <a:latin typeface="+mj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20058" y="0"/>
            <a:ext cx="3323942" cy="2492957"/>
            <a:chOff x="5594936" y="125186"/>
            <a:chExt cx="3323942" cy="249295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936" y="125186"/>
              <a:ext cx="3323942" cy="24929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7051840" y="185958"/>
              <a:ext cx="1766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fr-FR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sterNextFY-Regular" panose="02000503000000020004" pitchFamily="50" charset="0"/>
                </a:rPr>
                <a:t>Tharsis Montes</a:t>
              </a:r>
              <a:endParaRPr lang="fr-CH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sterNextFY-Regular" panose="02000503000000020004" pitchFamily="50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9" y="5132268"/>
            <a:ext cx="2713465" cy="152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3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053"/>
            <a:ext cx="9144000" cy="44790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446304" y="6051662"/>
            <a:ext cx="1396015" cy="369333"/>
            <a:chOff x="7443613" y="6031471"/>
            <a:chExt cx="1396015" cy="369333"/>
          </a:xfrm>
        </p:grpSpPr>
        <p:cxnSp>
          <p:nvCxnSpPr>
            <p:cNvPr id="34" name="Connecteur droit 33"/>
            <p:cNvCxnSpPr/>
            <p:nvPr/>
          </p:nvCxnSpPr>
          <p:spPr>
            <a:xfrm flipV="1">
              <a:off x="7443613" y="6400803"/>
              <a:ext cx="1396015" cy="1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7738305" y="6031471"/>
              <a:ext cx="80663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200 km</a:t>
              </a:r>
              <a:endParaRPr lang="en-GB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6280328"/>
            <a:ext cx="1550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Themis</a:t>
            </a:r>
            <a:r>
              <a:rPr lang="fr-FR" sz="1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day</a:t>
            </a:r>
            <a:r>
              <a:rPr lang="fr-FR" sz="1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IR/MOLA DEM</a:t>
            </a:r>
            <a:endParaRPr lang="fr-CH" sz="1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02" y="2"/>
            <a:ext cx="3323942" cy="2492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Down Arrow 5"/>
          <p:cNvSpPr/>
          <p:nvPr/>
        </p:nvSpPr>
        <p:spPr>
          <a:xfrm rot="16200000">
            <a:off x="7259795" y="1692834"/>
            <a:ext cx="194643" cy="415766"/>
          </a:xfrm>
          <a:prstGeom prst="downArrow">
            <a:avLst/>
          </a:prstGeom>
          <a:solidFill>
            <a:srgbClr val="FFC000"/>
          </a:solidFill>
          <a:ln w="95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53254" y="1716051"/>
            <a:ext cx="121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C000"/>
                </a:solidFill>
                <a:latin typeface="+mj-lt"/>
              </a:rPr>
              <a:t>Arsia</a:t>
            </a:r>
            <a:r>
              <a:rPr lang="fr-FR" dirty="0">
                <a:solidFill>
                  <a:srgbClr val="FFC000"/>
                </a:solidFill>
                <a:latin typeface="+mj-lt"/>
              </a:rPr>
              <a:t> Mons</a:t>
            </a:r>
            <a:endParaRPr lang="fr-CH" dirty="0" err="1">
              <a:solidFill>
                <a:srgbClr val="FFC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479" y="85193"/>
            <a:ext cx="5019339" cy="6056066"/>
            <a:chOff x="226479" y="85193"/>
            <a:chExt cx="5019339" cy="6056066"/>
          </a:xfrm>
        </p:grpSpPr>
        <p:grpSp>
          <p:nvGrpSpPr>
            <p:cNvPr id="3" name="Group 2"/>
            <p:cNvGrpSpPr/>
            <p:nvPr/>
          </p:nvGrpSpPr>
          <p:grpSpPr>
            <a:xfrm>
              <a:off x="226479" y="85193"/>
              <a:ext cx="5019339" cy="6056066"/>
              <a:chOff x="226479" y="85193"/>
              <a:chExt cx="5019339" cy="605606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26479" y="85193"/>
                <a:ext cx="5019339" cy="6056066"/>
                <a:chOff x="226477" y="85193"/>
                <a:chExt cx="5019339" cy="6056066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316739" y="85193"/>
                  <a:ext cx="4929077" cy="6056066"/>
                  <a:chOff x="316739" y="85193"/>
                  <a:chExt cx="4929077" cy="6056066"/>
                </a:xfrm>
              </p:grpSpPr>
              <p:pic>
                <p:nvPicPr>
                  <p:cNvPr id="13" name="Picture 12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522530" y="85193"/>
                    <a:ext cx="2723286" cy="1815524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21207874" flipH="1">
                    <a:off x="316739" y="1090142"/>
                    <a:ext cx="1947197" cy="5051117"/>
                  </a:xfrm>
                  <a:prstGeom prst="rect">
                    <a:avLst/>
                  </a:prstGeo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</p:pic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2522530" y="105753"/>
                    <a:ext cx="14013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 err="1">
                        <a:latin typeface="+mj-lt"/>
                      </a:rPr>
                      <a:t>Iceland</a:t>
                    </a:r>
                    <a:r>
                      <a:rPr lang="fr-FR" dirty="0">
                        <a:latin typeface="+mj-lt"/>
                      </a:rPr>
                      <a:t> (</a:t>
                    </a:r>
                    <a:r>
                      <a:rPr lang="fr-FR" dirty="0" err="1">
                        <a:latin typeface="+mj-lt"/>
                      </a:rPr>
                      <a:t>Laki</a:t>
                    </a:r>
                    <a:r>
                      <a:rPr lang="fr-FR" dirty="0">
                        <a:latin typeface="+mj-lt"/>
                      </a:rPr>
                      <a:t>)</a:t>
                    </a:r>
                    <a:endParaRPr lang="fr-CH" dirty="0" err="1">
                      <a:latin typeface="+mj-lt"/>
                    </a:endParaRPr>
                  </a:p>
                </p:txBody>
              </p: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226477" y="1208620"/>
                  <a:ext cx="127663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>
                      <a:solidFill>
                        <a:schemeClr val="bg1"/>
                      </a:solidFill>
                      <a:latin typeface="+mj-lt"/>
                    </a:rPr>
                    <a:t>volcanic fissure</a:t>
                  </a:r>
                  <a:endParaRPr lang="fr-CH" sz="1400" dirty="0" err="1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>
                <a:off x="1615875" y="5916794"/>
                <a:ext cx="719952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1715203" y="5586269"/>
                <a:ext cx="5212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fr-F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 </a:t>
                </a:r>
                <a:r>
                  <a:rPr lang="fr-FR" sz="1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km</a:t>
                </a:r>
                <a:endParaRPr lang="fr-CH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545065" y="442385"/>
              <a:ext cx="8082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+mj-lt"/>
                </a:rPr>
                <a:t>7.02.1784</a:t>
              </a:r>
              <a:endParaRPr lang="fr-CH" sz="1200" dirty="0" smtClean="0">
                <a:latin typeface="+mj-lt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10969" y="396219"/>
            <a:ext cx="121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Arsia</a:t>
            </a:r>
            <a:r>
              <a:rPr lang="fr-FR" dirty="0">
                <a:latin typeface="+mj-lt"/>
              </a:rPr>
              <a:t> Mons</a:t>
            </a:r>
            <a:endParaRPr lang="fr-CH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40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6417"/>
            <a:ext cx="9144000" cy="468821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443615" y="5805441"/>
            <a:ext cx="1396015" cy="369333"/>
            <a:chOff x="7443613" y="6031471"/>
            <a:chExt cx="1396015" cy="369333"/>
          </a:xfrm>
        </p:grpSpPr>
        <p:cxnSp>
          <p:nvCxnSpPr>
            <p:cNvPr id="34" name="Connecteur droit 33"/>
            <p:cNvCxnSpPr/>
            <p:nvPr/>
          </p:nvCxnSpPr>
          <p:spPr>
            <a:xfrm flipV="1">
              <a:off x="7443613" y="6400803"/>
              <a:ext cx="1396015" cy="1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7791204" y="6031471"/>
              <a:ext cx="700833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50 km</a:t>
              </a:r>
              <a:endParaRPr lang="en-GB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6051662"/>
            <a:ext cx="1550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Themis</a:t>
            </a:r>
            <a:r>
              <a:rPr lang="fr-FR" sz="1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sz="10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day</a:t>
            </a:r>
            <a:r>
              <a:rPr lang="fr-FR" sz="1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IR/MOLA DEM</a:t>
            </a:r>
            <a:endParaRPr lang="fr-CH" sz="1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02" y="2"/>
            <a:ext cx="3323942" cy="2492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6475561" y="396219"/>
            <a:ext cx="158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C000"/>
                </a:solidFill>
                <a:latin typeface="+mj-lt"/>
              </a:rPr>
              <a:t>Ascraeus</a:t>
            </a:r>
            <a:r>
              <a:rPr lang="fr-FR" dirty="0">
                <a:solidFill>
                  <a:srgbClr val="FFC000"/>
                </a:solidFill>
                <a:latin typeface="+mj-lt"/>
              </a:rPr>
              <a:t> Mons</a:t>
            </a:r>
            <a:endParaRPr lang="fr-CH" dirty="0" err="1">
              <a:solidFill>
                <a:srgbClr val="FFC00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969" y="396219"/>
            <a:ext cx="1589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Ascraeus</a:t>
            </a:r>
            <a:r>
              <a:rPr lang="fr-FR" dirty="0">
                <a:latin typeface="+mj-lt"/>
              </a:rPr>
              <a:t> Mons</a:t>
            </a:r>
            <a:endParaRPr lang="fr-CH" dirty="0" err="1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03028" y="2733726"/>
            <a:ext cx="262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volcanic flows and fissures</a:t>
            </a:r>
            <a:endParaRPr lang="fr-CH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78770" y="3128355"/>
            <a:ext cx="652409" cy="513708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51441" y="976004"/>
            <a:ext cx="4104350" cy="3382938"/>
            <a:chOff x="4967414" y="3348783"/>
            <a:chExt cx="4104350" cy="3382938"/>
          </a:xfrm>
        </p:grpSpPr>
        <p:grpSp>
          <p:nvGrpSpPr>
            <p:cNvPr id="31" name="Groupe 38"/>
            <p:cNvGrpSpPr/>
            <p:nvPr/>
          </p:nvGrpSpPr>
          <p:grpSpPr>
            <a:xfrm>
              <a:off x="4967414" y="3348783"/>
              <a:ext cx="4104350" cy="3382938"/>
              <a:chOff x="6101232" y="1099085"/>
              <a:chExt cx="2652814" cy="2186535"/>
            </a:xfrm>
          </p:grpSpPr>
          <p:pic>
            <p:nvPicPr>
              <p:cNvPr id="35" name="Image 3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1232" y="1099085"/>
                <a:ext cx="2652814" cy="218653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8" name="ZoneTexte 36"/>
              <p:cNvSpPr txBox="1"/>
              <p:nvPr/>
            </p:nvSpPr>
            <p:spPr>
              <a:xfrm>
                <a:off x="6268973" y="1552074"/>
                <a:ext cx="1421699" cy="238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</a:rPr>
                  <a:t>volcanic fissure</a:t>
                </a:r>
                <a:endParaRPr lang="en-GB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cxnSp>
          <p:nvCxnSpPr>
            <p:cNvPr id="32" name="Connecteur droit 42"/>
            <p:cNvCxnSpPr/>
            <p:nvPr/>
          </p:nvCxnSpPr>
          <p:spPr>
            <a:xfrm>
              <a:off x="8271651" y="6645154"/>
              <a:ext cx="657291" cy="0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43"/>
            <p:cNvSpPr txBox="1"/>
            <p:nvPr/>
          </p:nvSpPr>
          <p:spPr>
            <a:xfrm>
              <a:off x="8330369" y="6310762"/>
              <a:ext cx="539854" cy="314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5 km</a:t>
              </a:r>
              <a:endPara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sp>
        <p:nvSpPr>
          <p:cNvPr id="19" name="Down Arrow 18"/>
          <p:cNvSpPr/>
          <p:nvPr/>
        </p:nvSpPr>
        <p:spPr>
          <a:xfrm rot="16200000">
            <a:off x="6595006" y="788456"/>
            <a:ext cx="194643" cy="415766"/>
          </a:xfrm>
          <a:prstGeom prst="downArrow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67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0" y="993682"/>
            <a:ext cx="7823231" cy="4548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237" y="296394"/>
            <a:ext cx="357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How </a:t>
            </a:r>
            <a:r>
              <a:rPr lang="fr-FR" dirty="0" err="1" smtClean="0">
                <a:latin typeface="+mj-lt"/>
              </a:rPr>
              <a:t>is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methane</a:t>
            </a:r>
            <a:r>
              <a:rPr lang="fr-FR" dirty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produced</a:t>
            </a:r>
            <a:r>
              <a:rPr lang="fr-FR" dirty="0" smtClean="0">
                <a:latin typeface="+mj-lt"/>
              </a:rPr>
              <a:t> on </a:t>
            </a:r>
            <a:r>
              <a:rPr lang="fr-FR" dirty="0" err="1">
                <a:latin typeface="+mj-lt"/>
              </a:rPr>
              <a:t>Earth</a:t>
            </a:r>
            <a:r>
              <a:rPr lang="fr-FR" dirty="0">
                <a:latin typeface="+mj-lt"/>
              </a:rPr>
              <a:t>?</a:t>
            </a:r>
            <a:endParaRPr lang="fr-CH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20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43615" y="6031473"/>
            <a:ext cx="1396015" cy="369333"/>
            <a:chOff x="7443613" y="6031471"/>
            <a:chExt cx="1396015" cy="369333"/>
          </a:xfrm>
        </p:grpSpPr>
        <p:cxnSp>
          <p:nvCxnSpPr>
            <p:cNvPr id="34" name="Connecteur droit 33"/>
            <p:cNvCxnSpPr/>
            <p:nvPr/>
          </p:nvCxnSpPr>
          <p:spPr>
            <a:xfrm flipV="1">
              <a:off x="7443613" y="6400803"/>
              <a:ext cx="1396015" cy="1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7791204" y="6031471"/>
              <a:ext cx="700833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50 km</a:t>
              </a:r>
              <a:endParaRPr lang="en-GB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43" name="ZoneTexte 42"/>
          <p:cNvSpPr txBox="1"/>
          <p:nvPr/>
        </p:nvSpPr>
        <p:spPr>
          <a:xfrm>
            <a:off x="5605855" y="1659034"/>
            <a:ext cx="1253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Alba </a:t>
            </a:r>
            <a:r>
              <a:rPr lang="fr-FR" dirty="0" err="1">
                <a:solidFill>
                  <a:schemeClr val="bg1"/>
                </a:solidFill>
              </a:rPr>
              <a:t>Patera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300994"/>
            <a:ext cx="9144000" cy="5265308"/>
            <a:chOff x="0" y="1327868"/>
            <a:chExt cx="9144000" cy="5265308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27868"/>
              <a:ext cx="9144000" cy="526530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46941" y="6320081"/>
              <a:ext cx="15504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Themis</a:t>
              </a:r>
              <a:r>
                <a:rPr lang="fr-FR" sz="1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10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day</a:t>
              </a:r>
              <a:r>
                <a:rPr lang="fr-FR" sz="1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IR/MOLA DEM</a:t>
              </a:r>
              <a:endParaRPr lang="fr-CH" sz="1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02" y="2"/>
            <a:ext cx="3323942" cy="2492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475561" y="396219"/>
            <a:ext cx="123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Alba Patera</a:t>
            </a:r>
            <a:endParaRPr lang="fr-CH" dirty="0" err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0969" y="396219"/>
            <a:ext cx="123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Alba Patera</a:t>
            </a:r>
            <a:endParaRPr lang="fr-CH" dirty="0" err="1">
              <a:latin typeface="+mj-lt"/>
            </a:endParaRPr>
          </a:p>
        </p:txBody>
      </p:sp>
      <p:sp>
        <p:nvSpPr>
          <p:cNvPr id="13" name="Down Arrow 12"/>
          <p:cNvSpPr/>
          <p:nvPr/>
        </p:nvSpPr>
        <p:spPr>
          <a:xfrm rot="16200000">
            <a:off x="6430840" y="692641"/>
            <a:ext cx="194643" cy="415766"/>
          </a:xfrm>
          <a:prstGeom prst="downArrow">
            <a:avLst/>
          </a:prstGeom>
          <a:solidFill>
            <a:srgbClr val="FFC000"/>
          </a:solidFill>
          <a:ln w="158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3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965"/>
            <a:ext cx="9144000" cy="467120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279412" y="5931553"/>
            <a:ext cx="1578365" cy="369333"/>
            <a:chOff x="7279410" y="5931551"/>
            <a:chExt cx="1578365" cy="369333"/>
          </a:xfrm>
        </p:grpSpPr>
        <p:cxnSp>
          <p:nvCxnSpPr>
            <p:cNvPr id="10" name="Connecteur droit 9"/>
            <p:cNvCxnSpPr/>
            <p:nvPr/>
          </p:nvCxnSpPr>
          <p:spPr>
            <a:xfrm flipV="1">
              <a:off x="7279410" y="6300883"/>
              <a:ext cx="1578365" cy="1"/>
            </a:xfrm>
            <a:prstGeom prst="line">
              <a:avLst/>
            </a:pr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ZoneTexte 23"/>
            <p:cNvSpPr txBox="1"/>
            <p:nvPr/>
          </p:nvSpPr>
          <p:spPr>
            <a:xfrm>
              <a:off x="7718176" y="5931551"/>
              <a:ext cx="700833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50 km</a:t>
              </a:r>
              <a:endParaRPr lang="en-GB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39722" y="3456247"/>
            <a:ext cx="79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fissure</a:t>
            </a:r>
            <a:endParaRPr lang="fr-CH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01397" y="3870115"/>
            <a:ext cx="0" cy="679889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22" y="149758"/>
            <a:ext cx="2961988" cy="19326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2839" y="88294"/>
            <a:ext cx="2390461" cy="23904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77196" y="229034"/>
            <a:ext cx="1724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Olympica </a:t>
            </a:r>
            <a:r>
              <a:rPr lang="fr-FR" dirty="0" err="1">
                <a:latin typeface="+mj-lt"/>
              </a:rPr>
              <a:t>Fossae</a:t>
            </a:r>
            <a:endParaRPr lang="fr-CH" dirty="0" err="1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2022" y="525119"/>
            <a:ext cx="518657" cy="369332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311798" y="4119428"/>
            <a:ext cx="7768136" cy="2302875"/>
            <a:chOff x="1311798" y="4119426"/>
            <a:chExt cx="7768136" cy="2302875"/>
          </a:xfrm>
        </p:grpSpPr>
        <p:sp>
          <p:nvSpPr>
            <p:cNvPr id="20" name="Rectangle 19"/>
            <p:cNvSpPr/>
            <p:nvPr/>
          </p:nvSpPr>
          <p:spPr>
            <a:xfrm flipH="1">
              <a:off x="1311798" y="5553928"/>
              <a:ext cx="827025" cy="42936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572000" y="4119426"/>
              <a:ext cx="4507934" cy="2302875"/>
              <a:chOff x="3598544" y="2283420"/>
              <a:chExt cx="5231758" cy="2672640"/>
            </a:xfrm>
          </p:grpSpPr>
          <p:pic>
            <p:nvPicPr>
              <p:cNvPr id="26" name="Image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8544" y="2283420"/>
                <a:ext cx="5231758" cy="2672640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27" name="Groupe 29"/>
              <p:cNvGrpSpPr/>
              <p:nvPr/>
            </p:nvGrpSpPr>
            <p:grpSpPr>
              <a:xfrm>
                <a:off x="7628893" y="4402063"/>
                <a:ext cx="993913" cy="428635"/>
                <a:chOff x="0" y="4725121"/>
                <a:chExt cx="993913" cy="428635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cxnSp>
              <p:nvCxnSpPr>
                <p:cNvPr id="28" name="Connecteur droit 24"/>
                <p:cNvCxnSpPr/>
                <p:nvPr/>
              </p:nvCxnSpPr>
              <p:spPr>
                <a:xfrm>
                  <a:off x="0" y="5093430"/>
                  <a:ext cx="993913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ZoneTexte 27"/>
                <p:cNvSpPr txBox="1"/>
                <p:nvPr/>
              </p:nvSpPr>
              <p:spPr>
                <a:xfrm>
                  <a:off x="93597" y="4725121"/>
                  <a:ext cx="806717" cy="4286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5 km</a:t>
                  </a:r>
                  <a:endParaRPr lang="en-GB" dirty="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</p:grpSp>
        <p:cxnSp>
          <p:nvCxnSpPr>
            <p:cNvPr id="31" name="Straight Connector 30"/>
            <p:cNvCxnSpPr>
              <a:stCxn id="20" idx="1"/>
              <a:endCxn id="26" idx="1"/>
            </p:cNvCxnSpPr>
            <p:nvPr/>
          </p:nvCxnSpPr>
          <p:spPr>
            <a:xfrm flipV="1">
              <a:off x="2138823" y="5270864"/>
              <a:ext cx="2433177" cy="497748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63283" y="2917421"/>
            <a:ext cx="446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catastrophic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groundwater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flow 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to/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from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fissure</a:t>
            </a:r>
            <a:endParaRPr lang="fr-CH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837331" y="3411711"/>
            <a:ext cx="1518080" cy="2067829"/>
          </a:xfrm>
          <a:prstGeom prst="straightConnector1">
            <a:avLst/>
          </a:prstGeom>
          <a:ln w="12700">
            <a:solidFill>
              <a:schemeClr val="bg1"/>
            </a:solidFill>
            <a:headEnd type="none" w="med" len="med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5560" y="1843067"/>
            <a:ext cx="1550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>
                <a:solidFill>
                  <a:schemeClr val="bg1"/>
                </a:solidFill>
                <a:latin typeface="+mj-lt"/>
              </a:rPr>
              <a:t>Themis</a:t>
            </a:r>
            <a:r>
              <a:rPr lang="fr-FR" sz="1000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000" i="1" dirty="0" err="1">
                <a:solidFill>
                  <a:schemeClr val="bg1"/>
                </a:solidFill>
                <a:latin typeface="+mj-lt"/>
              </a:rPr>
              <a:t>day</a:t>
            </a:r>
            <a:r>
              <a:rPr lang="fr-FR" sz="1000" i="1" dirty="0">
                <a:solidFill>
                  <a:schemeClr val="bg1"/>
                </a:solidFill>
                <a:latin typeface="+mj-lt"/>
              </a:rPr>
              <a:t> IR/MOLA DEM</a:t>
            </a:r>
            <a:endParaRPr lang="fr-CH" sz="10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196" y="543263"/>
            <a:ext cx="2419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+mj-lt"/>
              </a:rPr>
              <a:t>Evidence</a:t>
            </a:r>
            <a:r>
              <a:rPr lang="fr-FR" sz="1400" dirty="0" smtClean="0">
                <a:latin typeface="+mj-lt"/>
              </a:rPr>
              <a:t> of </a:t>
            </a:r>
            <a:r>
              <a:rPr lang="fr-FR" sz="1400" dirty="0" err="1" smtClean="0">
                <a:latin typeface="+mj-lt"/>
              </a:rPr>
              <a:t>groundwater</a:t>
            </a:r>
            <a:r>
              <a:rPr lang="fr-FR" sz="1400" dirty="0" smtClean="0">
                <a:latin typeface="+mj-lt"/>
              </a:rPr>
              <a:t> </a:t>
            </a:r>
            <a:r>
              <a:rPr lang="fr-FR" sz="1400" dirty="0" err="1" smtClean="0">
                <a:latin typeface="+mj-lt"/>
              </a:rPr>
              <a:t>surge</a:t>
            </a:r>
            <a:endParaRPr lang="fr-CH" sz="1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04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/>
          <p:cNvSpPr txBox="1"/>
          <p:nvPr/>
        </p:nvSpPr>
        <p:spPr>
          <a:xfrm>
            <a:off x="113304" y="180009"/>
            <a:ext cx="417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1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Current hydrothermal activity</a:t>
            </a:r>
            <a:endParaRPr lang="fr-FR" sz="2400" noProof="1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ZoneTexte 4"/>
          <p:cNvSpPr txBox="1"/>
          <p:nvPr/>
        </p:nvSpPr>
        <p:spPr>
          <a:xfrm>
            <a:off x="94197" y="588784"/>
            <a:ext cx="3744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noProof="1"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Past hydrothermal activity</a:t>
            </a:r>
            <a:endParaRPr lang="fr-FR" sz="2400" noProof="1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2787" y="1184318"/>
            <a:ext cx="3724320" cy="5407323"/>
            <a:chOff x="2683097" y="1184318"/>
            <a:chExt cx="3724320" cy="54073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3097" y="1184318"/>
              <a:ext cx="3724320" cy="540732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97820" y="6304964"/>
              <a:ext cx="8402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Pirajno</a:t>
              </a:r>
              <a:r>
                <a:rPr lang="en-US" sz="100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2009</a:t>
              </a:r>
              <a:endParaRPr lang="fr-FR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3670111" y="2489770"/>
            <a:ext cx="0" cy="2594919"/>
          </a:xfrm>
          <a:prstGeom prst="line">
            <a:avLst/>
          </a:prstGeom>
          <a:ln w="190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07107" y="2617813"/>
            <a:ext cx="3242234" cy="73866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The lower parts</a:t>
            </a:r>
          </a:p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of ancient hydrothermal systems</a:t>
            </a:r>
          </a:p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may be exposed by erosion</a:t>
            </a:r>
            <a:r>
              <a:rPr lang="fr-FR" sz="1400" dirty="0">
                <a:solidFill>
                  <a:srgbClr val="C00000"/>
                </a:solidFill>
                <a:latin typeface="+mj-lt"/>
              </a:rPr>
              <a:t> (fluvial, glacial)</a:t>
            </a:r>
            <a:endParaRPr lang="en-US" sz="14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670111" y="1137946"/>
            <a:ext cx="0" cy="1242261"/>
          </a:xfrm>
          <a:prstGeom prst="line">
            <a:avLst/>
          </a:prstGeom>
          <a:ln w="190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07107" y="1184318"/>
            <a:ext cx="2523908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The upper parts</a:t>
            </a:r>
          </a:p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of active hydrothermal systems is exposed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80" y="694320"/>
            <a:ext cx="2560457" cy="1138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Group 23"/>
          <p:cNvGrpSpPr/>
          <p:nvPr/>
        </p:nvGrpSpPr>
        <p:grpSpPr>
          <a:xfrm>
            <a:off x="4015832" y="3412178"/>
            <a:ext cx="4630365" cy="3241016"/>
            <a:chOff x="4164200" y="3412178"/>
            <a:chExt cx="4630365" cy="3241016"/>
          </a:xfrm>
        </p:grpSpPr>
        <p:grpSp>
          <p:nvGrpSpPr>
            <p:cNvPr id="12" name="Group 11"/>
            <p:cNvGrpSpPr/>
            <p:nvPr/>
          </p:nvGrpSpPr>
          <p:grpSpPr>
            <a:xfrm>
              <a:off x="4164200" y="5224269"/>
              <a:ext cx="4630365" cy="1428925"/>
              <a:chOff x="1524000" y="3626247"/>
              <a:chExt cx="9308260" cy="2872520"/>
            </a:xfrm>
          </p:grpSpPr>
          <p:pic>
            <p:nvPicPr>
              <p:cNvPr id="14" name="Imag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9975" y="3738220"/>
                <a:ext cx="9056928" cy="2263310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8432287" y="5079211"/>
                <a:ext cx="2399973" cy="7424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>
                    <a:ln w="0"/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100 m</a:t>
                </a:r>
                <a:endParaRPr lang="en-GB" dirty="0" err="1">
                  <a:ln w="0"/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16" name="Connecteur droit 9"/>
              <p:cNvCxnSpPr/>
              <p:nvPr/>
            </p:nvCxnSpPr>
            <p:spPr>
              <a:xfrm flipH="1">
                <a:off x="2740551" y="3626247"/>
                <a:ext cx="429370" cy="955623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2"/>
              <p:cNvCxnSpPr/>
              <p:nvPr/>
            </p:nvCxnSpPr>
            <p:spPr>
              <a:xfrm>
                <a:off x="3408459" y="3626247"/>
                <a:ext cx="1398312" cy="1536069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4"/>
              <p:cNvSpPr txBox="1"/>
              <p:nvPr/>
            </p:nvSpPr>
            <p:spPr>
              <a:xfrm>
                <a:off x="1524000" y="6003797"/>
                <a:ext cx="3082146" cy="49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00" i="1" dirty="0">
                    <a:latin typeface="+mj-lt"/>
                  </a:rPr>
                  <a:t>HiRISE </a:t>
                </a:r>
                <a:r>
                  <a:rPr lang="en-GB" sz="1000" i="1" dirty="0">
                    <a:latin typeface="+mj-lt"/>
                  </a:rPr>
                  <a:t>PSP_007218_1660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8876869" y="5821667"/>
                <a:ext cx="1511657" cy="0"/>
              </a:xfrm>
              <a:prstGeom prst="line">
                <a:avLst/>
              </a:prstGeom>
              <a:ln w="38100">
                <a:solidFill>
                  <a:schemeClr val="bg1"/>
                </a:solidFill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4445266" y="4842810"/>
              <a:ext cx="2504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+mj-lt"/>
                </a:rPr>
                <a:t>hydrothermal </a:t>
              </a:r>
              <a:r>
                <a:rPr lang="fr-FR" dirty="0" err="1" smtClean="0">
                  <a:latin typeface="+mj-lt"/>
                </a:rPr>
                <a:t>alteration</a:t>
              </a:r>
              <a:r>
                <a:rPr lang="fr-FR" dirty="0" smtClean="0">
                  <a:latin typeface="+mj-lt"/>
                </a:rPr>
                <a:t>?</a:t>
              </a:r>
              <a:endParaRPr lang="fr-CH" dirty="0" smtClean="0">
                <a:latin typeface="+mj-lt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7070" y="3412178"/>
              <a:ext cx="2572197" cy="144686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6979592" y="1979280"/>
            <a:ext cx="2068645" cy="3105409"/>
            <a:chOff x="6979592" y="1979280"/>
            <a:chExt cx="2068645" cy="31054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9592" y="1980407"/>
              <a:ext cx="2068645" cy="31042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/>
            <p:cNvSpPr txBox="1"/>
            <p:nvPr/>
          </p:nvSpPr>
          <p:spPr>
            <a:xfrm>
              <a:off x="7008959" y="1979280"/>
              <a:ext cx="16678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>
                  <a:solidFill>
                    <a:schemeClr val="bg1"/>
                  </a:solidFill>
                  <a:latin typeface="+mj-lt"/>
                </a:rPr>
                <a:t>Makhtesh</a:t>
              </a: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 Ramon, </a:t>
              </a:r>
              <a:r>
                <a:rPr lang="fr-FR" sz="1200" dirty="0" err="1" smtClean="0">
                  <a:solidFill>
                    <a:schemeClr val="bg1"/>
                  </a:solidFill>
                  <a:latin typeface="+mj-lt"/>
                </a:rPr>
                <a:t>Israel</a:t>
              </a:r>
              <a:endParaRPr lang="fr-CH" sz="1200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754113" y="1559859"/>
            <a:ext cx="1320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+mj-lt"/>
              </a:rPr>
              <a:t>Gaet</a:t>
            </a:r>
            <a:r>
              <a:rPr lang="fr-FR" sz="1200" dirty="0" smtClean="0">
                <a:solidFill>
                  <a:schemeClr val="bg1"/>
                </a:solidFill>
                <a:latin typeface="+mj-lt"/>
              </a:rPr>
              <a:t> 'Ale</a:t>
            </a:r>
            <a:r>
              <a:rPr lang="fr-FR" sz="1200" dirty="0" smtClean="0">
                <a:solidFill>
                  <a:schemeClr val="bg1"/>
                </a:solidFill>
                <a:latin typeface="+mj-lt"/>
              </a:rPr>
              <a:t>, Ethiopia</a:t>
            </a:r>
            <a:endParaRPr lang="fr-CH" sz="12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40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89579" y="395560"/>
            <a:ext cx="7476265" cy="2502251"/>
            <a:chOff x="1524000" y="3256914"/>
            <a:chExt cx="9102903" cy="304667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9975" y="3738219"/>
              <a:ext cx="9056928" cy="226330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ZoneTexte 14"/>
            <p:cNvSpPr txBox="1"/>
            <p:nvPr/>
          </p:nvSpPr>
          <p:spPr>
            <a:xfrm>
              <a:off x="9146221" y="5542268"/>
              <a:ext cx="972954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100 m</a:t>
              </a:r>
              <a:endParaRPr lang="en-GB" dirty="0" err="1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10" name="Connecteur droit 9"/>
            <p:cNvCxnSpPr/>
            <p:nvPr/>
          </p:nvCxnSpPr>
          <p:spPr>
            <a:xfrm flipH="1">
              <a:off x="2740551" y="3626247"/>
              <a:ext cx="429370" cy="955623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1782083" y="3256914"/>
              <a:ext cx="2527904" cy="449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latin typeface="+mj-lt"/>
                </a:rPr>
                <a:t>altered</a:t>
              </a:r>
              <a:r>
                <a:rPr lang="fr-FR" dirty="0">
                  <a:latin typeface="+mj-lt"/>
                </a:rPr>
                <a:t> dyke </a:t>
              </a:r>
              <a:r>
                <a:rPr lang="fr-FR" dirty="0" err="1">
                  <a:latin typeface="+mj-lt"/>
                </a:rPr>
                <a:t>margin</a:t>
              </a:r>
              <a:endParaRPr lang="en-GB" dirty="0">
                <a:latin typeface="+mj-lt"/>
              </a:endParaRPr>
            </a:p>
          </p:txBody>
        </p:sp>
        <p:cxnSp>
          <p:nvCxnSpPr>
            <p:cNvPr id="13" name="Connecteur droit 12"/>
            <p:cNvCxnSpPr/>
            <p:nvPr/>
          </p:nvCxnSpPr>
          <p:spPr>
            <a:xfrm>
              <a:off x="3408459" y="3626247"/>
              <a:ext cx="1398312" cy="1536069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1524000" y="6003797"/>
              <a:ext cx="1848720" cy="299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i="1" dirty="0">
                  <a:latin typeface="+mj-lt"/>
                </a:rPr>
                <a:t>HiRISE </a:t>
              </a:r>
              <a:r>
                <a:rPr lang="en-GB" sz="1000" i="1" dirty="0">
                  <a:latin typeface="+mj-lt"/>
                </a:rPr>
                <a:t>PSP_007218_1660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8876870" y="5911598"/>
              <a:ext cx="1511656" cy="0"/>
            </a:xfrm>
            <a:prstGeom prst="line">
              <a:avLst/>
            </a:prstGeom>
            <a:ln w="38100">
              <a:solidFill>
                <a:schemeClr val="bg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75" y="2965429"/>
            <a:ext cx="2076773" cy="35467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74" y="2965430"/>
            <a:ext cx="2275284" cy="3546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ZoneTexte 14"/>
          <p:cNvSpPr txBox="1"/>
          <p:nvPr/>
        </p:nvSpPr>
        <p:spPr>
          <a:xfrm>
            <a:off x="368605" y="4369569"/>
            <a:ext cx="1205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+mj-lt"/>
              </a:rPr>
              <a:t>fresh</a:t>
            </a:r>
            <a:r>
              <a:rPr lang="fr-FR" dirty="0">
                <a:latin typeface="+mj-lt"/>
              </a:rPr>
              <a:t> dyke</a:t>
            </a:r>
            <a:endParaRPr lang="en-GB" dirty="0">
              <a:latin typeface="+mj-lt"/>
            </a:endParaRPr>
          </a:p>
        </p:txBody>
      </p:sp>
      <p:sp>
        <p:nvSpPr>
          <p:cNvPr id="30" name="ZoneTexte 15"/>
          <p:cNvSpPr txBox="1"/>
          <p:nvPr/>
        </p:nvSpPr>
        <p:spPr>
          <a:xfrm>
            <a:off x="6607137" y="3853606"/>
            <a:ext cx="237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+mj-lt"/>
              </a:rPr>
              <a:t>hydrothermalised</a:t>
            </a:r>
            <a:r>
              <a:rPr lang="fr-FR" dirty="0" smtClean="0">
                <a:latin typeface="+mj-lt"/>
              </a:rPr>
              <a:t> </a:t>
            </a:r>
            <a:r>
              <a:rPr lang="fr-FR" dirty="0">
                <a:latin typeface="+mj-lt"/>
              </a:rPr>
              <a:t>dyke</a:t>
            </a:r>
            <a:endParaRPr lang="en-GB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6092" y="6569364"/>
            <a:ext cx="12410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i="1" dirty="0" smtClean="0">
                <a:latin typeface="+mj-lt"/>
              </a:rPr>
              <a:t>Mège and Korme 2004</a:t>
            </a:r>
            <a:endParaRPr lang="fr-CH" sz="900" i="1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6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9" y="1455005"/>
            <a:ext cx="4533341" cy="340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49586" y="1715689"/>
            <a:ext cx="287899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CH</a:t>
            </a:r>
            <a:r>
              <a:rPr lang="fr-FR" baseline="-25000" dirty="0">
                <a:solidFill>
                  <a:srgbClr val="C00000"/>
                </a:solidFill>
                <a:latin typeface="+mj-lt"/>
              </a:rPr>
              <a:t>4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in </a:t>
            </a:r>
            <a:r>
              <a:rPr lang="fr-FR" dirty="0" err="1">
                <a:solidFill>
                  <a:srgbClr val="C00000"/>
                </a:solidFill>
                <a:latin typeface="+mj-lt"/>
              </a:rPr>
              <a:t>atmosphere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</a:t>
            </a:r>
          </a:p>
          <a:p>
            <a:pPr algn="ctr"/>
            <a:endParaRPr lang="fr-FR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=</a:t>
            </a:r>
            <a:endParaRPr lang="fr-CH" dirty="0">
              <a:solidFill>
                <a:srgbClr val="C00000"/>
              </a:solidFill>
              <a:latin typeface="+mj-lt"/>
            </a:endParaRPr>
          </a:p>
          <a:p>
            <a:pPr algn="ctr"/>
            <a:endParaRPr lang="fr-FR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dirty="0" err="1">
                <a:solidFill>
                  <a:srgbClr val="C00000"/>
                </a:solidFill>
                <a:latin typeface="+mj-lt"/>
              </a:rPr>
              <a:t>alteration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fr-FR" dirty="0" err="1">
                <a:solidFill>
                  <a:srgbClr val="C00000"/>
                </a:solidFill>
                <a:latin typeface="+mj-lt"/>
              </a:rPr>
              <a:t>magmatic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 rocks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+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hydrothermal </a:t>
            </a:r>
            <a:r>
              <a:rPr lang="fr-FR" dirty="0" err="1">
                <a:solidFill>
                  <a:srgbClr val="C00000"/>
                </a:solidFill>
                <a:latin typeface="+mj-lt"/>
              </a:rPr>
              <a:t>activity</a:t>
            </a:r>
            <a:endParaRPr lang="fr-FR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+</a:t>
            </a:r>
          </a:p>
          <a:p>
            <a:pPr algn="ctr"/>
            <a:r>
              <a:rPr lang="fr-FR" dirty="0" err="1">
                <a:solidFill>
                  <a:srgbClr val="C00000"/>
                </a:solidFill>
                <a:latin typeface="+mj-lt"/>
              </a:rPr>
              <a:t>activity</a:t>
            </a:r>
            <a:r>
              <a:rPr lang="fr-FR" dirty="0">
                <a:solidFill>
                  <a:srgbClr val="C00000"/>
                </a:solidFill>
                <a:latin typeface="+mj-lt"/>
              </a:rPr>
              <a:t> of </a:t>
            </a:r>
            <a:r>
              <a:rPr lang="fr-FR" dirty="0" err="1">
                <a:solidFill>
                  <a:srgbClr val="C00000"/>
                </a:solidFill>
                <a:latin typeface="+mj-lt"/>
              </a:rPr>
              <a:t>methanogens</a:t>
            </a:r>
            <a:endParaRPr lang="fr-FR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pl-PL" dirty="0">
                <a:solidFill>
                  <a:srgbClr val="C00000"/>
                </a:solidFill>
                <a:latin typeface="+mj-lt"/>
              </a:rPr>
              <a:t>-</a:t>
            </a:r>
            <a:endParaRPr lang="fr-FR" dirty="0"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+mj-lt"/>
              </a:rPr>
              <a:t>activity of methanotrophs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33729" y="338681"/>
            <a:ext cx="1123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Volcanoes</a:t>
            </a:r>
            <a:endParaRPr lang="fr-CH" dirty="0" err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20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36" y="1305232"/>
            <a:ext cx="8702823" cy="4274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9" y="272207"/>
            <a:ext cx="904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+mj-lt"/>
              </a:rPr>
              <a:t>EXOMHYDR = </a:t>
            </a:r>
            <a:r>
              <a:rPr lang="en-US" dirty="0">
                <a:latin typeface="+mj-lt"/>
              </a:rPr>
              <a:t>Magmatic plumbing systems and tectonic control of hydrothermal activity on </a:t>
            </a:r>
            <a:r>
              <a:rPr lang="en-US" dirty="0" smtClean="0">
                <a:latin typeface="+mj-lt"/>
              </a:rPr>
              <a:t>Mars</a:t>
            </a:r>
          </a:p>
          <a:p>
            <a:pPr algn="ctr"/>
            <a:r>
              <a:rPr lang="en-US" dirty="0" smtClean="0">
                <a:latin typeface="+mj-lt"/>
              </a:rPr>
              <a:t>revealed </a:t>
            </a:r>
            <a:r>
              <a:rPr lang="en-US" dirty="0">
                <a:latin typeface="+mj-lt"/>
              </a:rPr>
              <a:t>by ExoMars/TGO: constraints for life and resources</a:t>
            </a:r>
            <a:endParaRPr lang="en-GB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474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34465" y="1000719"/>
            <a:ext cx="3126818" cy="5798287"/>
            <a:chOff x="3535105" y="897480"/>
            <a:chExt cx="3126818" cy="57982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105" y="1935346"/>
              <a:ext cx="3126818" cy="226295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246966" y="897480"/>
              <a:ext cx="17030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Stratovolcano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hydrothermal </a:t>
              </a:r>
              <a:r>
                <a:rPr lang="en-US" sz="1400" dirty="0">
                  <a:latin typeface="+mj-lt"/>
                </a:rPr>
                <a:t>system</a:t>
              </a:r>
              <a:endParaRPr lang="fr-FR" sz="1400" dirty="0">
                <a:latin typeface="+mj-lt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387" y="4685577"/>
              <a:ext cx="2680254" cy="20101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/>
          <p:cNvGrpSpPr/>
          <p:nvPr/>
        </p:nvGrpSpPr>
        <p:grpSpPr>
          <a:xfrm>
            <a:off x="109080" y="931469"/>
            <a:ext cx="2903126" cy="5867537"/>
            <a:chOff x="350961" y="828230"/>
            <a:chExt cx="2903126" cy="5867537"/>
          </a:xfrm>
        </p:grpSpPr>
        <p:sp>
          <p:nvSpPr>
            <p:cNvPr id="10" name="TextBox 9"/>
            <p:cNvSpPr txBox="1"/>
            <p:nvPr/>
          </p:nvSpPr>
          <p:spPr>
            <a:xfrm>
              <a:off x="950977" y="828230"/>
              <a:ext cx="17030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Seafloor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hydrothermal </a:t>
              </a:r>
              <a:r>
                <a:rPr lang="en-US" sz="1400" dirty="0">
                  <a:latin typeface="+mj-lt"/>
                </a:rPr>
                <a:t>system</a:t>
              </a:r>
              <a:endParaRPr lang="fr-FR" sz="1400" dirty="0">
                <a:latin typeface="+mj-lt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88" y="4685576"/>
              <a:ext cx="2678375" cy="20101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" name="Group 1"/>
            <p:cNvGrpSpPr/>
            <p:nvPr/>
          </p:nvGrpSpPr>
          <p:grpSpPr>
            <a:xfrm>
              <a:off x="350961" y="1718200"/>
              <a:ext cx="2903126" cy="2797292"/>
              <a:chOff x="379291" y="1718200"/>
              <a:chExt cx="2903126" cy="2797292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91" y="1718200"/>
                <a:ext cx="2903126" cy="2480099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379291" y="4284660"/>
                <a:ext cx="76495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i="1" dirty="0" err="1">
                    <a:latin typeface="+mj-lt"/>
                  </a:rPr>
                  <a:t>Pirajno</a:t>
                </a:r>
                <a:r>
                  <a:rPr lang="en-US" sz="900" i="1" dirty="0">
                    <a:latin typeface="+mj-lt"/>
                  </a:rPr>
                  <a:t> 2009</a:t>
                </a:r>
                <a:endParaRPr lang="fr-FR" sz="900" i="1" dirty="0">
                  <a:latin typeface="+mj-lt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188625" y="1000719"/>
            <a:ext cx="2867805" cy="5424594"/>
            <a:chOff x="6129632" y="890106"/>
            <a:chExt cx="2867805" cy="54245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136" y="1749640"/>
              <a:ext cx="2444797" cy="35495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711987" y="890106"/>
              <a:ext cx="17030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Ancient</a:t>
              </a:r>
            </a:p>
            <a:p>
              <a:pPr algn="ctr"/>
              <a:r>
                <a:rPr lang="en-US" sz="1400" dirty="0" smtClean="0">
                  <a:latin typeface="+mj-lt"/>
                </a:rPr>
                <a:t>hydrothermal system</a:t>
              </a:r>
              <a:endParaRPr lang="fr-FR" sz="1400" dirty="0">
                <a:latin typeface="+mj-lt"/>
              </a:endParaRPr>
            </a:p>
          </p:txBody>
        </p:sp>
        <p:pic>
          <p:nvPicPr>
            <p:cNvPr id="16" name="Imag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9632" y="5598041"/>
              <a:ext cx="2867805" cy="71665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TextBox 5"/>
          <p:cNvSpPr txBox="1"/>
          <p:nvPr/>
        </p:nvSpPr>
        <p:spPr>
          <a:xfrm>
            <a:off x="438238" y="36358"/>
            <a:ext cx="8201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 smtClean="0">
                <a:latin typeface="+mj-lt"/>
              </a:rPr>
              <a:t>We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will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probably</a:t>
            </a:r>
            <a:r>
              <a:rPr lang="fr-FR" sz="2400" dirty="0" smtClean="0">
                <a:latin typeface="+mj-lt"/>
              </a:rPr>
              <a:t> not </a:t>
            </a:r>
            <a:r>
              <a:rPr lang="fr-FR" sz="2400" dirty="0" err="1" smtClean="0">
                <a:latin typeface="+mj-lt"/>
              </a:rPr>
              <a:t>find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animals</a:t>
            </a:r>
            <a:r>
              <a:rPr lang="fr-FR" sz="2400" dirty="0" smtClean="0">
                <a:latin typeface="+mj-lt"/>
              </a:rPr>
              <a:t>, but </a:t>
            </a:r>
            <a:r>
              <a:rPr lang="fr-FR" sz="2400" dirty="0" err="1" smtClean="0">
                <a:latin typeface="+mj-lt"/>
              </a:rPr>
              <a:t>comfortable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environments</a:t>
            </a:r>
            <a:endParaRPr lang="fr-FR" sz="2400" dirty="0">
              <a:latin typeface="+mj-lt"/>
            </a:endParaRPr>
          </a:p>
          <a:p>
            <a:pPr algn="ctr"/>
            <a:r>
              <a:rPr lang="fr-FR" sz="2400" dirty="0" smtClean="0">
                <a:latin typeface="+mj-lt"/>
              </a:rPr>
              <a:t>and clues to location of </a:t>
            </a:r>
            <a:r>
              <a:rPr lang="fr-FR" sz="2400" dirty="0" err="1" smtClean="0">
                <a:latin typeface="+mj-lt"/>
              </a:rPr>
              <a:t>useful</a:t>
            </a:r>
            <a:r>
              <a:rPr lang="fr-FR" sz="2400" dirty="0" smtClean="0">
                <a:latin typeface="+mj-lt"/>
              </a:rPr>
              <a:t> </a:t>
            </a:r>
            <a:r>
              <a:rPr lang="fr-FR" sz="2400" dirty="0" err="1" smtClean="0">
                <a:latin typeface="+mj-lt"/>
              </a:rPr>
              <a:t>resources</a:t>
            </a:r>
            <a:r>
              <a:rPr lang="fr-FR" sz="2400" dirty="0" smtClean="0">
                <a:latin typeface="+mj-lt"/>
              </a:rPr>
              <a:t> for colonisation</a:t>
            </a:r>
            <a:endParaRPr lang="fr-CH" sz="2400" dirty="0" smtClean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87193" y="4816184"/>
            <a:ext cx="1310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  <a:latin typeface="+mj-lt"/>
              </a:rPr>
              <a:t>Fourpeaked</a:t>
            </a:r>
            <a:r>
              <a:rPr lang="fr-FR" sz="12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fr-FR" sz="1200" dirty="0" err="1" smtClean="0">
                <a:solidFill>
                  <a:schemeClr val="bg1"/>
                </a:solidFill>
                <a:latin typeface="+mj-lt"/>
              </a:rPr>
              <a:t>Israel</a:t>
            </a:r>
            <a:endParaRPr lang="fr-CH" sz="12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81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7" y="5280589"/>
            <a:ext cx="1948137" cy="1315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7" y="1177237"/>
            <a:ext cx="1948137" cy="13152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56587" y="79382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NOMAD</a:t>
            </a:r>
            <a:endParaRPr lang="fr-CH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587" y="4903883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CaSSIS</a:t>
            </a:r>
            <a:endParaRPr lang="fr-CH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873" y="297830"/>
            <a:ext cx="489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TGO instruments are </a:t>
            </a:r>
            <a:r>
              <a:rPr lang="fr-FR" dirty="0" err="1" smtClean="0">
                <a:latin typeface="+mj-lt"/>
              </a:rPr>
              <a:t>obtaining</a:t>
            </a:r>
            <a:r>
              <a:rPr lang="fr-FR" dirty="0" smtClean="0">
                <a:latin typeface="+mj-lt"/>
              </a:rPr>
              <a:t> data </a:t>
            </a:r>
            <a:r>
              <a:rPr lang="fr-FR" dirty="0" err="1" smtClean="0">
                <a:latin typeface="+mj-lt"/>
              </a:rPr>
              <a:t>since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late</a:t>
            </a:r>
            <a:r>
              <a:rPr lang="fr-FR" dirty="0" smtClean="0">
                <a:latin typeface="+mj-lt"/>
              </a:rPr>
              <a:t> April</a:t>
            </a:r>
            <a:endParaRPr lang="fr-CH" dirty="0" smtClean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7913" y="1079825"/>
            <a:ext cx="35987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First </a:t>
            </a:r>
            <a:r>
              <a:rPr lang="fr-FR" dirty="0" err="1" smtClean="0">
                <a:latin typeface="+mj-lt"/>
              </a:rPr>
              <a:t>solar</a:t>
            </a:r>
            <a:r>
              <a:rPr lang="fr-FR" dirty="0" smtClean="0">
                <a:latin typeface="+mj-lt"/>
              </a:rPr>
              <a:t> occultations have </a:t>
            </a:r>
            <a:r>
              <a:rPr lang="fr-FR" dirty="0" err="1" smtClean="0">
                <a:latin typeface="+mj-lt"/>
              </a:rPr>
              <a:t>revealed</a:t>
            </a:r>
            <a:endParaRPr lang="fr-FR" dirty="0">
              <a:latin typeface="+mj-lt"/>
            </a:endParaRPr>
          </a:p>
          <a:p>
            <a:r>
              <a:rPr lang="fr-FR" dirty="0" err="1" smtClean="0">
                <a:latin typeface="+mj-lt"/>
              </a:rPr>
              <a:t>various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gases</a:t>
            </a:r>
            <a:r>
              <a:rPr lang="fr-FR" dirty="0" smtClean="0">
                <a:latin typeface="+mj-lt"/>
              </a:rPr>
              <a:t> in the </a:t>
            </a:r>
            <a:r>
              <a:rPr lang="fr-FR" dirty="0" err="1" smtClean="0">
                <a:latin typeface="+mj-lt"/>
              </a:rPr>
              <a:t>atmosphere</a:t>
            </a:r>
            <a:endParaRPr lang="fr-FR" dirty="0">
              <a:latin typeface="+mj-lt"/>
            </a:endParaRPr>
          </a:p>
          <a:p>
            <a:r>
              <a:rPr lang="fr-FR" dirty="0" smtClean="0">
                <a:latin typeface="+mj-lt"/>
              </a:rPr>
              <a:t>but not (</a:t>
            </a:r>
            <a:r>
              <a:rPr lang="fr-FR" dirty="0" err="1" smtClean="0">
                <a:latin typeface="+mj-lt"/>
              </a:rPr>
              <a:t>yet</a:t>
            </a:r>
            <a:r>
              <a:rPr lang="fr-FR" dirty="0" smtClean="0">
                <a:latin typeface="+mj-lt"/>
              </a:rPr>
              <a:t>) </a:t>
            </a:r>
            <a:r>
              <a:rPr lang="fr-FR" dirty="0" err="1" smtClean="0">
                <a:latin typeface="+mj-lt"/>
              </a:rPr>
              <a:t>methane</a:t>
            </a:r>
            <a:r>
              <a:rPr lang="fr-FR" dirty="0" smtClean="0">
                <a:latin typeface="+mj-lt"/>
              </a:rPr>
              <a:t>.</a:t>
            </a:r>
          </a:p>
          <a:p>
            <a:r>
              <a:rPr lang="fr-FR" dirty="0" err="1" smtClean="0">
                <a:latin typeface="+mj-lt"/>
              </a:rPr>
              <a:t>Current</a:t>
            </a:r>
            <a:r>
              <a:rPr lang="fr-FR" dirty="0" smtClean="0">
                <a:latin typeface="+mj-lt"/>
              </a:rPr>
              <a:t> focus </a:t>
            </a:r>
            <a:r>
              <a:rPr lang="fr-FR" dirty="0" err="1" smtClean="0">
                <a:latin typeface="+mj-lt"/>
              </a:rPr>
              <a:t>is</a:t>
            </a:r>
            <a:r>
              <a:rPr lang="fr-FR" dirty="0" smtClean="0">
                <a:latin typeface="+mj-lt"/>
              </a:rPr>
              <a:t> on</a:t>
            </a:r>
          </a:p>
          <a:p>
            <a:r>
              <a:rPr lang="fr-FR" dirty="0" err="1" smtClean="0">
                <a:latin typeface="+mj-lt"/>
              </a:rPr>
              <a:t>enhancing</a:t>
            </a:r>
            <a:r>
              <a:rPr lang="fr-FR" dirty="0" smtClean="0">
                <a:latin typeface="+mj-lt"/>
              </a:rPr>
              <a:t> data calibration.</a:t>
            </a:r>
            <a:endParaRPr lang="fr-CH" dirty="0" smtClean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7" y="3227139"/>
            <a:ext cx="1970397" cy="13302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TextBox 22"/>
          <p:cNvSpPr txBox="1"/>
          <p:nvPr/>
        </p:nvSpPr>
        <p:spPr>
          <a:xfrm>
            <a:off x="2844670" y="3179263"/>
            <a:ext cx="292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+mj-lt"/>
              </a:rPr>
              <a:t>Working</a:t>
            </a:r>
            <a:r>
              <a:rPr lang="fr-FR" dirty="0" smtClean="0">
                <a:latin typeface="+mj-lt"/>
              </a:rPr>
              <a:t> on data calibration</a:t>
            </a:r>
          </a:p>
          <a:p>
            <a:r>
              <a:rPr lang="fr-FR" dirty="0" smtClean="0">
                <a:latin typeface="+mj-lt"/>
              </a:rPr>
              <a:t>and </a:t>
            </a:r>
            <a:r>
              <a:rPr lang="fr-FR" dirty="0" err="1" smtClean="0">
                <a:latin typeface="+mj-lt"/>
              </a:rPr>
              <a:t>formatting</a:t>
            </a:r>
            <a:r>
              <a:rPr lang="fr-FR" dirty="0" smtClean="0">
                <a:latin typeface="+mj-lt"/>
              </a:rPr>
              <a:t>.</a:t>
            </a:r>
            <a:endParaRPr lang="fr-CH" dirty="0" smtClean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587" y="2842806"/>
            <a:ext cx="54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ACS</a:t>
            </a:r>
            <a:endParaRPr lang="fr-CH" dirty="0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7914" y="5280589"/>
            <a:ext cx="3381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latin typeface="+mj-lt"/>
              </a:rPr>
              <a:t>After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recurring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safe</a:t>
            </a:r>
            <a:r>
              <a:rPr lang="fr-FR" dirty="0" smtClean="0">
                <a:latin typeface="+mj-lt"/>
              </a:rPr>
              <a:t> mode </a:t>
            </a:r>
            <a:r>
              <a:rPr lang="fr-FR" dirty="0" err="1" smtClean="0">
                <a:latin typeface="+mj-lt"/>
              </a:rPr>
              <a:t>resets</a:t>
            </a:r>
            <a:r>
              <a:rPr lang="fr-FR" dirty="0" smtClean="0">
                <a:latin typeface="+mj-lt"/>
              </a:rPr>
              <a:t>, image acquisition </a:t>
            </a:r>
            <a:r>
              <a:rPr lang="fr-FR" dirty="0" err="1" smtClean="0">
                <a:latin typeface="+mj-lt"/>
              </a:rPr>
              <a:t>proceeds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nominally</a:t>
            </a:r>
            <a:r>
              <a:rPr lang="fr-FR" dirty="0" smtClean="0">
                <a:latin typeface="+mj-lt"/>
              </a:rPr>
              <a:t>.</a:t>
            </a:r>
            <a:endParaRPr lang="fr-CH" dirty="0" smtClean="0">
              <a:latin typeface="+mj-l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315496" y="2937927"/>
            <a:ext cx="3989608" cy="2076970"/>
            <a:chOff x="2315496" y="2937927"/>
            <a:chExt cx="3989608" cy="2076970"/>
          </a:xfrm>
        </p:grpSpPr>
        <p:sp>
          <p:nvSpPr>
            <p:cNvPr id="14" name="Rectangle 13"/>
            <p:cNvSpPr/>
            <p:nvPr/>
          </p:nvSpPr>
          <p:spPr>
            <a:xfrm>
              <a:off x="2315496" y="2937927"/>
              <a:ext cx="311487" cy="179048"/>
            </a:xfrm>
            <a:prstGeom prst="rect">
              <a:avLst/>
            </a:prstGeom>
            <a:solidFill>
              <a:srgbClr val="CC99FF"/>
            </a:solidFill>
            <a:ln>
              <a:solidFill>
                <a:srgbClr val="CC99FF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>
                <a:solidFill>
                  <a:srgbClr val="CC3399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045711" y="3941066"/>
              <a:ext cx="3259393" cy="1073831"/>
              <a:chOff x="3075039" y="3634650"/>
              <a:chExt cx="3259393" cy="1073831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3075039" y="3634650"/>
                <a:ext cx="3259393" cy="1073831"/>
              </a:xfrm>
              <a:prstGeom prst="roundRect">
                <a:avLst/>
              </a:prstGeom>
              <a:solidFill>
                <a:srgbClr val="CC99F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329568" y="3722921"/>
                <a:ext cx="750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solidFill>
                      <a:schemeClr val="bg1"/>
                    </a:solidFill>
                    <a:latin typeface="+mj-lt"/>
                  </a:rPr>
                  <a:t>Marta</a:t>
                </a:r>
                <a:endParaRPr lang="fr-CH" dirty="0" smtClean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110453" y="4069789"/>
                <a:ext cx="318856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  <a:latin typeface="+mj-lt"/>
                  </a:rPr>
                  <a:t>S</a:t>
                </a:r>
                <a:r>
                  <a:rPr lang="fr-FR" sz="1400" dirty="0" smtClean="0">
                    <a:solidFill>
                      <a:schemeClr val="bg1"/>
                    </a:solidFill>
                    <a:latin typeface="+mj-lt"/>
                  </a:rPr>
                  <a:t>urface </a:t>
                </a:r>
                <a:r>
                  <a:rPr lang="fr-FR" sz="1400" dirty="0">
                    <a:solidFill>
                      <a:schemeClr val="bg1"/>
                    </a:solidFill>
                    <a:latin typeface="+mj-lt"/>
                  </a:rPr>
                  <a:t>t</a:t>
                </a:r>
                <a:r>
                  <a:rPr lang="fr-FR" sz="1400" dirty="0" smtClean="0">
                    <a:solidFill>
                      <a:schemeClr val="bg1"/>
                    </a:solidFill>
                    <a:latin typeface="+mj-lt"/>
                  </a:rPr>
                  <a:t>hermal variations</a:t>
                </a:r>
              </a:p>
              <a:p>
                <a:pPr algn="ctr"/>
                <a:r>
                  <a:rPr lang="fr-FR" sz="1400" dirty="0" smtClean="0">
                    <a:solidFill>
                      <a:schemeClr val="bg1"/>
                    </a:solidFill>
                    <a:latin typeface="+mj-lt"/>
                  </a:rPr>
                  <a:t>not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+mj-lt"/>
                  </a:rPr>
                  <a:t>correlated</a:t>
                </a:r>
                <a:r>
                  <a:rPr lang="fr-FR" sz="1400" dirty="0" smtClean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+mj-lt"/>
                  </a:rPr>
                  <a:t>with</a:t>
                </a:r>
                <a:r>
                  <a:rPr lang="fr-FR" sz="1400" dirty="0" smtClean="0">
                    <a:solidFill>
                      <a:schemeClr val="bg1"/>
                    </a:solidFill>
                    <a:latin typeface="+mj-lt"/>
                  </a:rPr>
                  <a:t>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+mj-lt"/>
                  </a:rPr>
                  <a:t>day</a:t>
                </a:r>
                <a:r>
                  <a:rPr lang="fr-FR" sz="1400" dirty="0" smtClean="0">
                    <a:solidFill>
                      <a:schemeClr val="bg1"/>
                    </a:solidFill>
                    <a:latin typeface="+mj-lt"/>
                  </a:rPr>
                  <a:t> time and </a:t>
                </a:r>
                <a:r>
                  <a:rPr lang="fr-FR" sz="1400" dirty="0" err="1" smtClean="0">
                    <a:solidFill>
                      <a:schemeClr val="bg1"/>
                    </a:solidFill>
                    <a:latin typeface="+mj-lt"/>
                  </a:rPr>
                  <a:t>seasons</a:t>
                </a:r>
                <a:r>
                  <a:rPr lang="fr-FR" sz="1400" dirty="0" smtClean="0">
                    <a:solidFill>
                      <a:schemeClr val="bg1"/>
                    </a:solidFill>
                    <a:latin typeface="+mj-lt"/>
                  </a:rPr>
                  <a:t> </a:t>
                </a:r>
                <a:endParaRPr lang="fr-CH" sz="1400" dirty="0" smtClean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6671726" y="875467"/>
            <a:ext cx="2091664" cy="1746652"/>
            <a:chOff x="6671727" y="4778477"/>
            <a:chExt cx="2091664" cy="1746652"/>
          </a:xfrm>
        </p:grpSpPr>
        <p:sp>
          <p:nvSpPr>
            <p:cNvPr id="41" name="Rounded Rectangle 40"/>
            <p:cNvSpPr/>
            <p:nvPr/>
          </p:nvSpPr>
          <p:spPr>
            <a:xfrm>
              <a:off x="6671728" y="4778477"/>
              <a:ext cx="2091663" cy="811162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435270" y="4850818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smtClean="0">
                  <a:solidFill>
                    <a:schemeClr val="bg1"/>
                  </a:solidFill>
                  <a:latin typeface="+mj-lt"/>
                </a:rPr>
                <a:t>Asia</a:t>
              </a:r>
              <a:endParaRPr lang="fr-CH" dirty="0" smtClean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71728" y="5185074"/>
              <a:ext cx="2091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 smtClean="0">
                  <a:solidFill>
                    <a:schemeClr val="bg1"/>
                  </a:solidFill>
                  <a:latin typeface="+mj-lt"/>
                </a:rPr>
                <a:t>Mineralogical</a:t>
              </a:r>
              <a:r>
                <a:rPr lang="fr-FR" sz="1400" dirty="0" smtClean="0">
                  <a:solidFill>
                    <a:schemeClr val="bg1"/>
                  </a:solidFill>
                  <a:latin typeface="+mj-lt"/>
                </a:rPr>
                <a:t> composition</a:t>
              </a:r>
              <a:endParaRPr lang="fr-CH" sz="1400" dirty="0" smtClean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1727" y="5659635"/>
              <a:ext cx="1106456" cy="865494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40" name="TextBox 39"/>
            <p:cNvSpPr txBox="1"/>
            <p:nvPr/>
          </p:nvSpPr>
          <p:spPr>
            <a:xfrm>
              <a:off x="7860386" y="5659635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latin typeface="+mj-lt"/>
                </a:rPr>
                <a:t>CRISM</a:t>
              </a:r>
              <a:endParaRPr lang="fr-CH" dirty="0" smtClean="0">
                <a:latin typeface="+mj-lt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462443" y="898189"/>
            <a:ext cx="7300948" cy="5380658"/>
            <a:chOff x="1462443" y="898189"/>
            <a:chExt cx="7300948" cy="5380658"/>
          </a:xfrm>
        </p:grpSpPr>
        <p:sp>
          <p:nvSpPr>
            <p:cNvPr id="29" name="Rectangle 28"/>
            <p:cNvSpPr/>
            <p:nvPr/>
          </p:nvSpPr>
          <p:spPr>
            <a:xfrm>
              <a:off x="1462443" y="4949477"/>
              <a:ext cx="1164540" cy="269547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04282" y="2940776"/>
              <a:ext cx="311487" cy="179048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44913" y="898189"/>
              <a:ext cx="311487" cy="179048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FFC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671727" y="2794939"/>
              <a:ext cx="2091664" cy="1030655"/>
              <a:chOff x="5930108" y="2327305"/>
              <a:chExt cx="2091664" cy="1030655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5930108" y="2327305"/>
                <a:ext cx="2091664" cy="1030655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736580" y="2416192"/>
                <a:ext cx="4787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latin typeface="+mj-lt"/>
                  </a:rPr>
                  <a:t>Pat</a:t>
                </a:r>
                <a:endParaRPr lang="fr-CH" dirty="0" smtClean="0">
                  <a:latin typeface="+mj-lt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5968581" y="2718760"/>
                <a:ext cx="201471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err="1" smtClean="0">
                    <a:latin typeface="+mj-lt"/>
                  </a:rPr>
                  <a:t>Geologic</a:t>
                </a:r>
                <a:r>
                  <a:rPr lang="fr-FR" sz="1400" dirty="0" smtClean="0">
                    <a:latin typeface="+mj-lt"/>
                  </a:rPr>
                  <a:t> </a:t>
                </a:r>
                <a:r>
                  <a:rPr lang="fr-FR" sz="1400" dirty="0" err="1" smtClean="0">
                    <a:latin typeface="+mj-lt"/>
                  </a:rPr>
                  <a:t>characterisation</a:t>
                </a:r>
                <a:endParaRPr lang="fr-FR" sz="1400" dirty="0" smtClean="0">
                  <a:latin typeface="+mj-lt"/>
                </a:endParaRPr>
              </a:p>
              <a:p>
                <a:pPr algn="ctr"/>
                <a:r>
                  <a:rPr lang="fr-FR" sz="1400" dirty="0" smtClean="0">
                    <a:latin typeface="+mj-lt"/>
                  </a:rPr>
                  <a:t>of hydrothermal sites</a:t>
                </a:r>
                <a:endParaRPr lang="fr-CH" sz="1400" dirty="0" smtClean="0">
                  <a:latin typeface="+mj-lt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6671727" y="5205016"/>
              <a:ext cx="2091663" cy="1073831"/>
              <a:chOff x="6495945" y="3634650"/>
              <a:chExt cx="2091663" cy="1073831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6495945" y="3634650"/>
                <a:ext cx="2091663" cy="1073831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204630" y="3749924"/>
                <a:ext cx="646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latin typeface="+mj-lt"/>
                  </a:rPr>
                  <a:t>Kuba</a:t>
                </a:r>
                <a:endParaRPr lang="fr-CH" dirty="0" smtClean="0">
                  <a:latin typeface="+mj-lt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671728" y="4069789"/>
                <a:ext cx="171245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dirty="0" err="1" smtClean="0">
                    <a:latin typeface="+mj-lt"/>
                  </a:rPr>
                  <a:t>Magmatic</a:t>
                </a:r>
                <a:r>
                  <a:rPr lang="fr-FR" sz="1400" dirty="0" smtClean="0">
                    <a:latin typeface="+mj-lt"/>
                  </a:rPr>
                  <a:t> </a:t>
                </a:r>
                <a:r>
                  <a:rPr lang="fr-FR" sz="1400" dirty="0" err="1" smtClean="0">
                    <a:latin typeface="+mj-lt"/>
                  </a:rPr>
                  <a:t>processes</a:t>
                </a:r>
                <a:endParaRPr lang="fr-FR" sz="1400" dirty="0">
                  <a:latin typeface="+mj-lt"/>
                </a:endParaRPr>
              </a:p>
              <a:p>
                <a:pPr algn="ctr"/>
                <a:r>
                  <a:rPr lang="fr-FR" sz="1400" dirty="0" smtClean="0">
                    <a:latin typeface="+mj-lt"/>
                  </a:rPr>
                  <a:t>and </a:t>
                </a:r>
                <a:r>
                  <a:rPr lang="fr-FR" sz="1400" dirty="0" err="1" smtClean="0">
                    <a:latin typeface="+mj-lt"/>
                  </a:rPr>
                  <a:t>resources</a:t>
                </a:r>
                <a:endParaRPr lang="fr-CH" sz="1400" dirty="0" smtClean="0">
                  <a:latin typeface="+mj-lt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6671726" y="3998414"/>
              <a:ext cx="2091664" cy="1030655"/>
              <a:chOff x="6671726" y="1109628"/>
              <a:chExt cx="2091664" cy="1030655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6671726" y="1109628"/>
                <a:ext cx="2091664" cy="1030655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rgbClr val="FFC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332676" y="1219299"/>
                <a:ext cx="769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smtClean="0">
                    <a:latin typeface="+mj-lt"/>
                  </a:rPr>
                  <a:t>Daniel</a:t>
                </a:r>
                <a:endParaRPr lang="fr-CH" dirty="0" smtClean="0">
                  <a:latin typeface="+mj-lt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833247" y="1535369"/>
                <a:ext cx="17409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 err="1" smtClean="0">
                    <a:latin typeface="+mj-lt"/>
                  </a:rPr>
                  <a:t>Tectonics</a:t>
                </a:r>
                <a:r>
                  <a:rPr lang="fr-FR" sz="1400" dirty="0" smtClean="0">
                    <a:latin typeface="+mj-lt"/>
                  </a:rPr>
                  <a:t> of magma </a:t>
                </a:r>
                <a:r>
                  <a:rPr lang="fr-FR" sz="1400" dirty="0" err="1" smtClean="0">
                    <a:latin typeface="+mj-lt"/>
                  </a:rPr>
                  <a:t>plumbing</a:t>
                </a:r>
                <a:r>
                  <a:rPr lang="fr-FR" sz="1400" dirty="0" smtClean="0">
                    <a:latin typeface="+mj-lt"/>
                  </a:rPr>
                  <a:t> system</a:t>
                </a:r>
                <a:endParaRPr lang="fr-CH" sz="1400" dirty="0" smtClean="0">
                  <a:latin typeface="+mj-lt"/>
                </a:endParaRP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899851" y="812415"/>
            <a:ext cx="71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j-lt"/>
              </a:rPr>
              <a:t>UV, NIR</a:t>
            </a:r>
            <a:endParaRPr lang="fr-CH" sz="14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5181" y="2861400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j-lt"/>
              </a:rPr>
              <a:t>NIR, MIR, TIR</a:t>
            </a:r>
            <a:endParaRPr lang="fr-CH" sz="14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9650" y="4911247"/>
            <a:ext cx="1229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+mj-lt"/>
              </a:rPr>
              <a:t>col </a:t>
            </a:r>
            <a:r>
              <a:rPr lang="fr-FR" sz="1400" dirty="0" err="1" smtClean="0">
                <a:latin typeface="+mj-lt"/>
              </a:rPr>
              <a:t>stereo</a:t>
            </a:r>
            <a:r>
              <a:rPr lang="fr-FR" sz="1400" dirty="0" smtClean="0">
                <a:latin typeface="+mj-lt"/>
              </a:rPr>
              <a:t> </a:t>
            </a:r>
            <a:r>
              <a:rPr lang="fr-FR" sz="1400" dirty="0" err="1" smtClean="0">
                <a:latin typeface="+mj-lt"/>
              </a:rPr>
              <a:t>cam</a:t>
            </a:r>
            <a:endParaRPr lang="fr-CH" sz="1400" dirty="0">
              <a:latin typeface="+mj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38575" y="297830"/>
            <a:ext cx="3150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solidFill>
                  <a:srgbClr val="C00000"/>
                </a:solidFill>
                <a:latin typeface="+mj-lt"/>
              </a:rPr>
              <a:t>We</a:t>
            </a:r>
            <a:r>
              <a:rPr lang="fr-FR" dirty="0" smtClean="0">
                <a:solidFill>
                  <a:srgbClr val="C00000"/>
                </a:solidFill>
                <a:latin typeface="+mj-lt"/>
              </a:rPr>
              <a:t> are </a:t>
            </a:r>
            <a:r>
              <a:rPr lang="fr-FR" dirty="0" err="1" smtClean="0">
                <a:solidFill>
                  <a:srgbClr val="C00000"/>
                </a:solidFill>
                <a:latin typeface="+mj-lt"/>
              </a:rPr>
              <a:t>working</a:t>
            </a:r>
            <a:r>
              <a:rPr lang="fr-FR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rgbClr val="C00000"/>
                </a:solidFill>
                <a:latin typeface="+mj-lt"/>
              </a:rPr>
              <a:t>since</a:t>
            </a:r>
            <a:r>
              <a:rPr lang="fr-FR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fr-FR" dirty="0" smtClean="0">
                <a:solidFill>
                  <a:srgbClr val="C00000"/>
                </a:solidFill>
                <a:latin typeface="+mj-lt"/>
              </a:rPr>
              <a:t>March 1st</a:t>
            </a:r>
            <a:endParaRPr lang="fr-CH" dirty="0" smtClean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250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29897" cy="33459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8054"/>
            <a:ext cx="9144000" cy="3539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9690" y="184354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j-lt"/>
              </a:rPr>
              <a:t>First </a:t>
            </a:r>
            <a:r>
              <a:rPr lang="fr-FR" dirty="0" err="1" smtClean="0">
                <a:solidFill>
                  <a:schemeClr val="bg1"/>
                </a:solidFill>
                <a:latin typeface="+mj-lt"/>
              </a:rPr>
              <a:t>fully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+mj-lt"/>
              </a:rPr>
              <a:t>processed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 CaSSIS images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82990" y="3682890"/>
            <a:ext cx="3024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First science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operation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image (04.2018)</a:t>
            </a:r>
          </a:p>
          <a:p>
            <a:pPr algn="ctr"/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Crater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Korolev</a:t>
            </a:r>
            <a:endParaRPr lang="fr-FR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8951" y="1203587"/>
            <a:ext cx="2681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F</a:t>
            </a:r>
            <a:r>
              <a:rPr lang="fr-FR" sz="1400" dirty="0" smtClean="0">
                <a:solidFill>
                  <a:schemeClr val="bg1"/>
                </a:solidFill>
              </a:rPr>
              <a:t>irst image (11.2016, </a:t>
            </a:r>
            <a:r>
              <a:rPr lang="fr-FR" sz="1400" dirty="0" err="1" smtClean="0">
                <a:solidFill>
                  <a:schemeClr val="bg1"/>
                </a:solidFill>
              </a:rPr>
              <a:t>aerobraking</a:t>
            </a:r>
            <a:r>
              <a:rPr lang="fr-FR" sz="1400" dirty="0" smtClean="0">
                <a:solidFill>
                  <a:schemeClr val="bg1"/>
                </a:solidFill>
              </a:rPr>
              <a:t>)</a:t>
            </a:r>
            <a:endParaRPr lang="fr-CH" sz="1400" dirty="0">
              <a:solidFill>
                <a:schemeClr val="bg1"/>
              </a:solidFill>
            </a:endParaRPr>
          </a:p>
          <a:p>
            <a:pPr algn="ctr"/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Arsia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Mons lava 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flows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7260" y="6346844"/>
            <a:ext cx="759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+mj-lt"/>
              </a:rPr>
              <a:t>5 m/pixel</a:t>
            </a:r>
            <a:endParaRPr lang="fr-CH" sz="1200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065159" y="3164844"/>
            <a:ext cx="816796" cy="276999"/>
            <a:chOff x="5065159" y="3164844"/>
            <a:chExt cx="816796" cy="276999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065159" y="3441843"/>
              <a:ext cx="81679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189267" y="3164844"/>
              <a:ext cx="5661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10 km</a:t>
              </a:r>
              <a:endParaRPr lang="fr-CH" sz="1200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191111" y="3231504"/>
            <a:ext cx="837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  <a:latin typeface="+mj-lt"/>
              </a:rPr>
              <a:t>20 m/pixel</a:t>
            </a:r>
            <a:endParaRPr lang="fr-CH" sz="1200" dirty="0" smtClean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302928" y="6300474"/>
            <a:ext cx="909262" cy="276999"/>
            <a:chOff x="562511" y="5971837"/>
            <a:chExt cx="909262" cy="276999"/>
          </a:xfrm>
        </p:grpSpPr>
        <p:cxnSp>
          <p:nvCxnSpPr>
            <p:cNvPr id="17" name="Straight Connector 16"/>
            <p:cNvCxnSpPr/>
            <p:nvPr/>
          </p:nvCxnSpPr>
          <p:spPr>
            <a:xfrm rot="5400000" flipV="1">
              <a:off x="1017142" y="5779214"/>
              <a:ext cx="0" cy="9092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73325" y="5971837"/>
              <a:ext cx="4876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5 km</a:t>
              </a:r>
              <a:endParaRPr lang="fr-CH" sz="1200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99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0" y="1636092"/>
            <a:ext cx="2886207" cy="19573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2550" y="779825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 smtClean="0">
                <a:latin typeface="+mj-lt"/>
              </a:rPr>
              <a:t>Biology</a:t>
            </a:r>
            <a:r>
              <a:rPr lang="fr-FR" sz="2400" dirty="0" smtClean="0">
                <a:latin typeface="+mj-lt"/>
              </a:rPr>
              <a:t>?</a:t>
            </a:r>
            <a:endParaRPr lang="fr-CH" sz="2400" dirty="0">
              <a:latin typeface="+mj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5" y="4658072"/>
            <a:ext cx="1499321" cy="14993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04" y="3409685"/>
            <a:ext cx="2393498" cy="14552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83207" y="1953492"/>
            <a:ext cx="77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beasts</a:t>
            </a:r>
            <a:endParaRPr lang="fr-CH" dirty="0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2832" y="6157393"/>
            <a:ext cx="920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archaea</a:t>
            </a:r>
            <a:endParaRPr lang="fr-CH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0546" y="486493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insects</a:t>
            </a:r>
            <a:endParaRPr lang="fr-CH" dirty="0"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55953" y="6041368"/>
            <a:ext cx="1090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>
                <a:latin typeface="+mj-lt"/>
              </a:rPr>
              <a:t>maybe</a:t>
            </a:r>
            <a:r>
              <a:rPr lang="fr-FR" sz="2400" dirty="0">
                <a:latin typeface="+mj-lt"/>
              </a:rPr>
              <a:t>.</a:t>
            </a:r>
            <a:endParaRPr lang="fr-CH" sz="2400" dirty="0"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141731" y="779825"/>
            <a:ext cx="4814651" cy="5685824"/>
            <a:chOff x="5665730" y="170548"/>
            <a:chExt cx="4814651" cy="56858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730" y="1479951"/>
              <a:ext cx="4814651" cy="316604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839444" y="170548"/>
              <a:ext cx="1340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 err="1" smtClean="0">
                  <a:latin typeface="+mj-lt"/>
                </a:rPr>
                <a:t>Geology</a:t>
              </a:r>
              <a:r>
                <a:rPr lang="fr-FR" sz="2400" dirty="0" smtClean="0">
                  <a:latin typeface="+mj-lt"/>
                </a:rPr>
                <a:t>?</a:t>
              </a:r>
              <a:endParaRPr lang="fr-CH" sz="2400" dirty="0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19918" y="5394707"/>
              <a:ext cx="2253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dirty="0" err="1">
                  <a:latin typeface="+mj-lt"/>
                </a:rPr>
                <a:t>Let's</a:t>
              </a:r>
              <a:r>
                <a:rPr lang="fr-FR" sz="2400" dirty="0">
                  <a:latin typeface="+mj-lt"/>
                </a:rPr>
                <a:t> </a:t>
              </a:r>
              <a:r>
                <a:rPr lang="fr-FR" sz="2400" dirty="0" err="1">
                  <a:latin typeface="+mj-lt"/>
                </a:rPr>
                <a:t>be</a:t>
              </a:r>
              <a:r>
                <a:rPr lang="fr-FR" sz="2400" dirty="0">
                  <a:latin typeface="+mj-lt"/>
                </a:rPr>
                <a:t> </a:t>
              </a:r>
              <a:r>
                <a:rPr lang="fr-FR" sz="2400" dirty="0" err="1">
                  <a:latin typeface="+mj-lt"/>
                </a:rPr>
                <a:t>creative</a:t>
              </a:r>
              <a:r>
                <a:rPr lang="fr-FR" sz="2400" dirty="0">
                  <a:latin typeface="+mj-lt"/>
                </a:rPr>
                <a:t>.</a:t>
              </a:r>
              <a:endParaRPr lang="fr-CH" sz="2400" dirty="0">
                <a:latin typeface="+mj-lt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59237" y="296394"/>
            <a:ext cx="362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+mj-lt"/>
              </a:rPr>
              <a:t>How </a:t>
            </a:r>
            <a:r>
              <a:rPr lang="fr-FR" dirty="0" err="1" smtClean="0">
                <a:latin typeface="+mj-lt"/>
              </a:rPr>
              <a:t>is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>
                <a:latin typeface="+mj-lt"/>
              </a:rPr>
              <a:t>methane</a:t>
            </a:r>
            <a:r>
              <a:rPr lang="fr-FR" dirty="0">
                <a:latin typeface="+mj-lt"/>
              </a:rPr>
              <a:t> </a:t>
            </a:r>
            <a:r>
              <a:rPr lang="fr-FR" dirty="0" err="1" smtClean="0">
                <a:latin typeface="+mj-lt"/>
              </a:rPr>
              <a:t>produced</a:t>
            </a:r>
            <a:r>
              <a:rPr lang="fr-FR" dirty="0" smtClean="0">
                <a:latin typeface="+mj-lt"/>
              </a:rPr>
              <a:t> on Mars?</a:t>
            </a:r>
            <a:endParaRPr lang="fr-CH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8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33" y="1600888"/>
            <a:ext cx="3336457" cy="4791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77" y="1996697"/>
            <a:ext cx="4243074" cy="3395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4723" y="324711"/>
            <a:ext cx="258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j-lt"/>
              </a:rPr>
              <a:t>The ExoMars Programme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077" y="5588855"/>
            <a:ext cx="424307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Trace </a:t>
            </a:r>
            <a:r>
              <a:rPr lang="fr-FR" dirty="0" err="1" smtClean="0">
                <a:solidFill>
                  <a:schemeClr val="bg1"/>
                </a:solidFill>
                <a:latin typeface="+mj-lt"/>
              </a:rPr>
              <a:t>Gas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 Orbiter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(2016)</a:t>
            </a:r>
          </a:p>
          <a:p>
            <a:pPr algn="ctr"/>
            <a:endParaRPr lang="fr-FR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fr-FR" sz="1400" dirty="0" smtClean="0">
                <a:solidFill>
                  <a:schemeClr val="bg1"/>
                </a:solidFill>
                <a:latin typeface="+mj-lt"/>
              </a:rPr>
              <a:t>Science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operations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started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in May 2018</a:t>
            </a:r>
            <a:endParaRPr lang="fr-CH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1747" y="738688"/>
            <a:ext cx="2769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Rover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+mj-lt"/>
              </a:rPr>
              <a:t>(2020)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0629" y="120472"/>
            <a:ext cx="2156504" cy="777813"/>
            <a:chOff x="3218899" y="317133"/>
            <a:chExt cx="2156504" cy="777813"/>
          </a:xfrm>
        </p:grpSpPr>
        <p:sp>
          <p:nvSpPr>
            <p:cNvPr id="9" name="Rectangle 8"/>
            <p:cNvSpPr/>
            <p:nvPr/>
          </p:nvSpPr>
          <p:spPr>
            <a:xfrm>
              <a:off x="3218899" y="317133"/>
              <a:ext cx="2156504" cy="7778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504" y="476729"/>
              <a:ext cx="1146965" cy="45862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7509" y="368593"/>
              <a:ext cx="557766" cy="674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0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7" y="4260360"/>
            <a:ext cx="3602736" cy="2432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73" y="4260360"/>
            <a:ext cx="3602736" cy="2432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7" y="1177237"/>
            <a:ext cx="3602736" cy="2432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73" y="1167588"/>
            <a:ext cx="3602736" cy="24323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6587" y="734829"/>
            <a:ext cx="1552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j-lt"/>
              </a:rPr>
              <a:t>NOMAD (IASB)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473" y="696949"/>
            <a:ext cx="960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j-lt"/>
              </a:rPr>
              <a:t>ACS (IKI)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39702" y="758504"/>
            <a:ext cx="7196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+mj-lt"/>
              </a:rPr>
              <a:t>UV, NIR</a:t>
            </a:r>
            <a:endParaRPr lang="fr-CH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8786" y="742711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+mj-lt"/>
              </a:rPr>
              <a:t>NIR, MIR, TIR</a:t>
            </a:r>
            <a:endParaRPr lang="fr-CH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587" y="3794207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j-lt"/>
              </a:rPr>
              <a:t>CaSSIS (</a:t>
            </a:r>
            <a:r>
              <a:rPr lang="fr-FR" dirty="0" err="1" smtClean="0">
                <a:solidFill>
                  <a:schemeClr val="bg1"/>
                </a:solidFill>
                <a:latin typeface="+mj-lt"/>
              </a:rPr>
              <a:t>UBern</a:t>
            </a:r>
            <a:r>
              <a:rPr lang="fr-FR" dirty="0" smtClean="0">
                <a:solidFill>
                  <a:schemeClr val="bg1"/>
                </a:solidFill>
                <a:latin typeface="+mj-lt"/>
              </a:rPr>
              <a:t>)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8485" y="3803633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j-lt"/>
              </a:rPr>
              <a:t>FREND (IKI)</a:t>
            </a:r>
            <a:endParaRPr lang="fr-CH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0509" y="4899862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+mj-lt"/>
              </a:rPr>
              <a:t>CBK</a:t>
            </a:r>
            <a:endParaRPr lang="fr-CH" dirty="0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418150" y="5269194"/>
            <a:ext cx="215841" cy="343560"/>
          </a:xfrm>
          <a:prstGeom prst="straightConnector1">
            <a:avLst/>
          </a:prstGeom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37292" y="3855762"/>
            <a:ext cx="16639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epithermal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neutrons</a:t>
            </a:r>
            <a:endParaRPr lang="fr-CH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0239" y="3824984"/>
            <a:ext cx="1569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latin typeface="+mj-lt"/>
              </a:rPr>
              <a:t>4-ch </a:t>
            </a:r>
            <a:r>
              <a:rPr lang="fr-FR" sz="1400" dirty="0" err="1" smtClean="0">
                <a:solidFill>
                  <a:schemeClr val="bg1"/>
                </a:solidFill>
                <a:latin typeface="+mj-lt"/>
              </a:rPr>
              <a:t>stereo</a:t>
            </a:r>
            <a:r>
              <a:rPr lang="fr-FR" sz="1400" dirty="0" smtClean="0">
                <a:solidFill>
                  <a:schemeClr val="bg1"/>
                </a:solidFill>
                <a:latin typeface="+mj-lt"/>
              </a:rPr>
              <a:t> camera</a:t>
            </a:r>
            <a:endParaRPr lang="fr-CH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3991" y="204190"/>
            <a:ext cx="1811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+mj-lt"/>
              </a:rPr>
              <a:t>Trace </a:t>
            </a:r>
            <a:r>
              <a:rPr lang="fr-FR" dirty="0" err="1">
                <a:solidFill>
                  <a:schemeClr val="bg1"/>
                </a:solidFill>
                <a:latin typeface="+mj-lt"/>
              </a:rPr>
              <a:t>Gas</a:t>
            </a:r>
            <a:r>
              <a:rPr lang="fr-FR" dirty="0">
                <a:solidFill>
                  <a:schemeClr val="bg1"/>
                </a:solidFill>
                <a:latin typeface="+mj-lt"/>
              </a:rPr>
              <a:t> Orbiter</a:t>
            </a:r>
          </a:p>
        </p:txBody>
      </p:sp>
    </p:spTree>
    <p:extLst>
      <p:ext uri="{BB962C8B-B14F-4D97-AF65-F5344CB8AC3E}">
        <p14:creationId xmlns:p14="http://schemas.microsoft.com/office/powerpoint/2010/main" val="18770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onti Marzo 2010_Mapping methane on Mars_3 Mars years+tit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4510" y="1337463"/>
            <a:ext cx="5929244" cy="24272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655461" y="589168"/>
            <a:ext cx="4681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What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kind</a:t>
            </a:r>
            <a:r>
              <a:rPr lang="fr-FR" dirty="0">
                <a:latin typeface="+mj-lt"/>
              </a:rPr>
              <a:t> of </a:t>
            </a:r>
            <a:r>
              <a:rPr lang="fr-FR" dirty="0" err="1">
                <a:latin typeface="+mj-lt"/>
              </a:rPr>
              <a:t>geologic</a:t>
            </a:r>
            <a:r>
              <a:rPr lang="fr-FR" dirty="0">
                <a:latin typeface="+mj-lt"/>
              </a:rPr>
              <a:t> sites do release </a:t>
            </a:r>
            <a:r>
              <a:rPr lang="fr-FR" dirty="0" err="1">
                <a:latin typeface="+mj-lt"/>
              </a:rPr>
              <a:t>methane</a:t>
            </a:r>
            <a:r>
              <a:rPr lang="fr-FR" dirty="0" smtClean="0">
                <a:latin typeface="+mj-lt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51380" y="1273367"/>
            <a:ext cx="598417" cy="2606532"/>
            <a:chOff x="159972" y="2966780"/>
            <a:chExt cx="598417" cy="26065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929691" y="4258769"/>
              <a:ext cx="2289053" cy="10972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69700" y="296678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9136" y="4153676"/>
              <a:ext cx="5492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ppbv</a:t>
              </a:r>
              <a:endPara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0049" y="526553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889918" y="3931272"/>
            <a:ext cx="2606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3 </a:t>
            </a:r>
            <a:r>
              <a:rPr lang="fr-FR" sz="1400" dirty="0" err="1">
                <a:latin typeface="+mj-lt"/>
              </a:rPr>
              <a:t>Martian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years</a:t>
            </a:r>
            <a:r>
              <a:rPr lang="fr-FR" sz="1400" dirty="0">
                <a:latin typeface="+mj-lt"/>
              </a:rPr>
              <a:t> (2061 </a:t>
            </a:r>
            <a:r>
              <a:rPr lang="fr-FR" sz="1400" dirty="0" err="1">
                <a:latin typeface="+mj-lt"/>
              </a:rPr>
              <a:t>Earth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days</a:t>
            </a:r>
            <a:r>
              <a:rPr lang="fr-FR" sz="1400" dirty="0">
                <a:latin typeface="+mj-lt"/>
              </a:rPr>
              <a:t>)</a:t>
            </a:r>
            <a:endParaRPr lang="fr-CH" sz="1400" dirty="0" err="1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32784" y="3931272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latin typeface="Calibri Light" panose="020F0302020204030204" pitchFamily="34" charset="0"/>
              </a:rPr>
              <a:t>Fonti and Marzo 2010</a:t>
            </a:r>
            <a:endParaRPr lang="fr-CH" sz="900" dirty="0" err="1">
              <a:latin typeface="Calibri Light" panose="020F030202020403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341217" y="4584159"/>
            <a:ext cx="5489918" cy="1764428"/>
            <a:chOff x="1847146" y="4598908"/>
            <a:chExt cx="5489918" cy="176442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618" y="4598908"/>
              <a:ext cx="1309446" cy="53604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4628339" y="4598908"/>
              <a:ext cx="1307363" cy="53604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569" y="4598909"/>
              <a:ext cx="1309446" cy="53604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3246278" y="4598908"/>
              <a:ext cx="1290144" cy="53604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7618" y="5211029"/>
              <a:ext cx="1307363" cy="53992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6277" y="5211029"/>
              <a:ext cx="1307363" cy="53992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146" y="5212513"/>
              <a:ext cx="1299650" cy="53515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439" y="5825218"/>
              <a:ext cx="1302979" cy="53811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5149" y="5825218"/>
              <a:ext cx="1302979" cy="53811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859" y="5815075"/>
              <a:ext cx="1302979" cy="53811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569" y="5825218"/>
              <a:ext cx="1302979" cy="538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621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26931" y="314385"/>
            <a:ext cx="150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Methane</a:t>
            </a:r>
            <a:r>
              <a:rPr lang="fr-FR" dirty="0">
                <a:latin typeface="+mj-lt"/>
              </a:rPr>
              <a:t> sites</a:t>
            </a:r>
            <a:endParaRPr lang="fr-CH" dirty="0" err="1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7188" y="3180651"/>
            <a:ext cx="598417" cy="2606532"/>
            <a:chOff x="159972" y="2966780"/>
            <a:chExt cx="598417" cy="26065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929691" y="4258769"/>
              <a:ext cx="2289053" cy="10972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69700" y="2966780"/>
              <a:ext cx="3674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+mj-lt"/>
                </a:rPr>
                <a:t>80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09136" y="4153676"/>
              <a:ext cx="5492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+mj-lt"/>
                </a:rPr>
                <a:t>ppbv</a:t>
              </a:r>
              <a:endParaRPr lang="en-GB" sz="1400" dirty="0"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40049" y="5265535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latin typeface="+mj-lt"/>
                </a:rPr>
                <a:t>0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4792" y="1110273"/>
            <a:ext cx="24676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Seasonal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Mid- to high latitudes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+mj-lt"/>
              </a:rPr>
              <a:t>Volcanic regions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6975" y="6027936"/>
            <a:ext cx="170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LATITUDES &gt; 30°</a:t>
            </a:r>
            <a:endParaRPr lang="fr-CH" dirty="0" err="1">
              <a:latin typeface="+mj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54632" y="2970026"/>
            <a:ext cx="4011321" cy="1360726"/>
            <a:chOff x="954630" y="2970026"/>
            <a:chExt cx="4011321" cy="1360726"/>
          </a:xfrm>
        </p:grpSpPr>
        <p:grpSp>
          <p:nvGrpSpPr>
            <p:cNvPr id="29" name="Group 28"/>
            <p:cNvGrpSpPr/>
            <p:nvPr/>
          </p:nvGrpSpPr>
          <p:grpSpPr>
            <a:xfrm>
              <a:off x="954630" y="2970026"/>
              <a:ext cx="3323941" cy="1360726"/>
              <a:chOff x="954630" y="2970026"/>
              <a:chExt cx="3323941" cy="136072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630" y="2970026"/>
                <a:ext cx="3323941" cy="13607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954630" y="3287138"/>
                <a:ext cx="3323941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4321223" y="3102472"/>
              <a:ext cx="644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+mj-lt"/>
                </a:rPr>
                <a:t>35°N</a:t>
              </a:r>
              <a:endParaRPr lang="fr-CH" dirty="0" err="1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52677" y="4568853"/>
            <a:ext cx="3969995" cy="1402996"/>
            <a:chOff x="952675" y="4568853"/>
            <a:chExt cx="3969995" cy="1402996"/>
          </a:xfrm>
        </p:grpSpPr>
        <p:grpSp>
          <p:nvGrpSpPr>
            <p:cNvPr id="31" name="Group 30"/>
            <p:cNvGrpSpPr/>
            <p:nvPr/>
          </p:nvGrpSpPr>
          <p:grpSpPr>
            <a:xfrm>
              <a:off x="952675" y="4568853"/>
              <a:ext cx="3323941" cy="1371948"/>
              <a:chOff x="952675" y="4568853"/>
              <a:chExt cx="3323941" cy="137194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4630" y="4568853"/>
                <a:ext cx="3321986" cy="13719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1" name="Straight Connector 20"/>
              <p:cNvCxnSpPr/>
              <p:nvPr/>
            </p:nvCxnSpPr>
            <p:spPr>
              <a:xfrm>
                <a:off x="952675" y="5787183"/>
                <a:ext cx="3323941" cy="0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4321223" y="5602517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  <a:latin typeface="+mj-lt"/>
                </a:rPr>
                <a:t>55°S</a:t>
              </a:r>
              <a:endParaRPr lang="fr-CH" dirty="0" err="1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153148" y="125186"/>
            <a:ext cx="3323942" cy="6272082"/>
            <a:chOff x="5153148" y="125186"/>
            <a:chExt cx="3323942" cy="6272082"/>
          </a:xfrm>
        </p:grpSpPr>
        <p:sp>
          <p:nvSpPr>
            <p:cNvPr id="23" name="TextBox 22"/>
            <p:cNvSpPr txBox="1"/>
            <p:nvPr/>
          </p:nvSpPr>
          <p:spPr>
            <a:xfrm>
              <a:off x="6269803" y="6027936"/>
              <a:ext cx="1320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+mj-lt"/>
                </a:rPr>
                <a:t>VOLCANOES</a:t>
              </a: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153148" y="2970026"/>
              <a:ext cx="3323942" cy="1360726"/>
              <a:chOff x="5153148" y="2970026"/>
              <a:chExt cx="3323942" cy="1360726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3148" y="2970026"/>
                <a:ext cx="3323942" cy="136072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Oval 16"/>
              <p:cNvSpPr/>
              <p:nvPr/>
            </p:nvSpPr>
            <p:spPr>
              <a:xfrm>
                <a:off x="5337423" y="3341255"/>
                <a:ext cx="932379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latin typeface="+mj-lt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8044664" y="3066423"/>
                <a:ext cx="380145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latin typeface="+mj-lt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5153148" y="4568853"/>
              <a:ext cx="3321986" cy="1371948"/>
              <a:chOff x="5153148" y="4568853"/>
              <a:chExt cx="3321986" cy="137194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3148" y="4568853"/>
                <a:ext cx="3321986" cy="13719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7" name="Oval 26"/>
              <p:cNvSpPr/>
              <p:nvPr/>
            </p:nvSpPr>
            <p:spPr>
              <a:xfrm>
                <a:off x="5337424" y="4879750"/>
                <a:ext cx="932379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latin typeface="+mj-lt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8085763" y="4706565"/>
                <a:ext cx="267128" cy="519351"/>
              </a:xfrm>
              <a:prstGeom prst="ellipse">
                <a:avLst/>
              </a:prstGeom>
              <a:ln w="158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 anchor="ctr">
                <a:spAutoFit/>
              </a:bodyPr>
              <a:lstStyle/>
              <a:p>
                <a:pPr algn="ctr"/>
                <a:endParaRPr lang="fr-CH" dirty="0">
                  <a:latin typeface="+mj-lt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5153148" y="125186"/>
              <a:ext cx="3323942" cy="2492957"/>
              <a:chOff x="5153148" y="125186"/>
              <a:chExt cx="3323942" cy="2492957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53148" y="125186"/>
                <a:ext cx="3323942" cy="249295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586766" y="206506"/>
                <a:ext cx="1595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  <a:latin typeface="+mj-lt"/>
                  </a:rPr>
                  <a:t>Tharsis Montes</a:t>
                </a:r>
                <a:endParaRPr lang="fr-CH" dirty="0" err="1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78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79154" y="870753"/>
            <a:ext cx="308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BoosterNextFY-Regular" panose="02000503000000020004" pitchFamily="50" charset="0"/>
              </a:rPr>
              <a:t>Permafrost </a:t>
            </a:r>
            <a:r>
              <a:rPr lang="fr-FR" dirty="0" err="1" smtClean="0">
                <a:latin typeface="BoosterNextFY-Regular" panose="02000503000000020004" pitchFamily="50" charset="0"/>
              </a:rPr>
              <a:t>regions</a:t>
            </a:r>
            <a:r>
              <a:rPr lang="fr-FR" dirty="0" smtClean="0">
                <a:latin typeface="BoosterNextFY-Regular" panose="02000503000000020004" pitchFamily="50" charset="0"/>
              </a:rPr>
              <a:t> on </a:t>
            </a:r>
            <a:r>
              <a:rPr lang="fr-FR" dirty="0" err="1" smtClean="0">
                <a:latin typeface="BoosterNextFY-Regular" panose="02000503000000020004" pitchFamily="50" charset="0"/>
              </a:rPr>
              <a:t>Earth</a:t>
            </a:r>
            <a:endParaRPr lang="fr-CH" dirty="0" err="1" smtClean="0">
              <a:latin typeface="BoosterNextFY-Regular" panose="02000503000000020004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7" y="2067217"/>
            <a:ext cx="3506269" cy="3633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278612" y="264938"/>
            <a:ext cx="217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>
                <a:latin typeface="+mj-lt"/>
              </a:rPr>
              <a:t>Mid</a:t>
            </a:r>
            <a:r>
              <a:rPr lang="fr-FR" b="1" dirty="0" smtClean="0">
                <a:latin typeface="+mj-lt"/>
              </a:rPr>
              <a:t>- to high latitudes</a:t>
            </a:r>
            <a:endParaRPr lang="fr-CH" b="1" dirty="0" err="1" smtClean="0"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207363" y="674863"/>
            <a:ext cx="4124683" cy="2999933"/>
            <a:chOff x="4366613" y="1240085"/>
            <a:chExt cx="4739334" cy="344697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488" y="1240085"/>
              <a:ext cx="4730459" cy="34272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4366613" y="4439513"/>
              <a:ext cx="647846" cy="247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sterNextFY-Regular" panose="02000503000000020004" pitchFamily="50" charset="0"/>
                </a:rPr>
                <a:t>© </a:t>
              </a:r>
              <a:r>
                <a:rPr lang="fr-CH" sz="800" dirty="0" smtClean="0">
                  <a:solidFill>
                    <a:schemeClr val="bg1"/>
                  </a:solidFill>
                  <a:latin typeface="BoosterNextFY-Regular" panose="02000503000000020004" pitchFamily="50" charset="0"/>
                </a:rPr>
                <a:t>USGS</a:t>
              </a:r>
            </a:p>
          </p:txBody>
        </p:sp>
      </p:grpSp>
      <p:sp>
        <p:nvSpPr>
          <p:cNvPr id="9" name="5-Point Star 8"/>
          <p:cNvSpPr/>
          <p:nvPr/>
        </p:nvSpPr>
        <p:spPr>
          <a:xfrm>
            <a:off x="1895710" y="2589078"/>
            <a:ext cx="87644" cy="87644"/>
          </a:xfrm>
          <a:prstGeom prst="star5">
            <a:avLst/>
          </a:prstGeom>
          <a:solidFill>
            <a:srgbClr val="FF0000"/>
          </a:solidFill>
          <a:ln w="158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162" y="1841323"/>
            <a:ext cx="1657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err="1" smtClean="0">
                <a:solidFill>
                  <a:srgbClr val="FF0000"/>
                </a:solidFill>
                <a:latin typeface="BoosterNextFY-Regular" panose="02000503000000020004" pitchFamily="50" charset="0"/>
              </a:rPr>
              <a:t>Barter</a:t>
            </a:r>
            <a:r>
              <a:rPr lang="fr-CH" sz="1200" dirty="0" smtClean="0">
                <a:solidFill>
                  <a:srgbClr val="FF0000"/>
                </a:solidFill>
                <a:latin typeface="BoosterNextFY-Regular" panose="02000503000000020004" pitchFamily="50" charset="0"/>
              </a:rPr>
              <a:t> Island, Alaska 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3002782" y="4064433"/>
            <a:ext cx="87644" cy="87644"/>
          </a:xfrm>
          <a:prstGeom prst="star5">
            <a:avLst/>
          </a:prstGeom>
          <a:solidFill>
            <a:srgbClr val="FF0000"/>
          </a:solidFill>
          <a:ln w="158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endParaRPr lang="fr-CH" dirty="0"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3116" y="5788051"/>
            <a:ext cx="1875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rgbClr val="FF0000"/>
                </a:solidFill>
                <a:latin typeface="BoosterNextFY-Regular" panose="02000503000000020004" pitchFamily="50" charset="0"/>
              </a:rPr>
              <a:t>Yamal peninsula, Russia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216237" y="3751383"/>
            <a:ext cx="4115809" cy="2743482"/>
            <a:chOff x="4216237" y="3751383"/>
            <a:chExt cx="4115809" cy="2743482"/>
          </a:xfrm>
        </p:grpSpPr>
        <p:grpSp>
          <p:nvGrpSpPr>
            <p:cNvPr id="16" name="Group 15"/>
            <p:cNvGrpSpPr/>
            <p:nvPr/>
          </p:nvGrpSpPr>
          <p:grpSpPr>
            <a:xfrm>
              <a:off x="4216237" y="3751383"/>
              <a:ext cx="4115809" cy="2743482"/>
              <a:chOff x="4216237" y="3751383"/>
              <a:chExt cx="4115809" cy="2743482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4216237" y="3751383"/>
                <a:ext cx="4115809" cy="2743482"/>
                <a:chOff x="4216237" y="3751385"/>
                <a:chExt cx="3463695" cy="2308802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16237" y="3751385"/>
                  <a:ext cx="3463695" cy="2308352"/>
                </a:xfrm>
                <a:prstGeom prst="rect">
                  <a:avLst/>
                </a:prstGeom>
              </p:spPr>
            </p:pic>
            <p:sp>
              <p:nvSpPr>
                <p:cNvPr id="3" name="TextBox 2"/>
                <p:cNvSpPr txBox="1"/>
                <p:nvPr/>
              </p:nvSpPr>
              <p:spPr>
                <a:xfrm>
                  <a:off x="5675017" y="5878878"/>
                  <a:ext cx="2004915" cy="1813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CH" sz="800" dirty="0" err="1" smtClean="0">
                      <a:solidFill>
                        <a:schemeClr val="bg1"/>
                      </a:solidFill>
                      <a:latin typeface="+mj-lt"/>
                    </a:rPr>
                    <a:t>Credit</a:t>
                  </a:r>
                  <a:r>
                    <a:rPr lang="fr-CH" sz="800" dirty="0" smtClean="0">
                      <a:solidFill>
                        <a:schemeClr val="bg1"/>
                      </a:solidFill>
                      <a:latin typeface="+mj-lt"/>
                    </a:rPr>
                    <a:t>: </a:t>
                  </a:r>
                  <a:r>
                    <a:rPr lang="fr-CH" sz="800" dirty="0" err="1" smtClean="0">
                      <a:solidFill>
                        <a:schemeClr val="bg1"/>
                      </a:solidFill>
                      <a:latin typeface="+mj-lt"/>
                    </a:rPr>
                    <a:t>Yamalo-Nenets</a:t>
                  </a:r>
                  <a:r>
                    <a:rPr lang="fr-CH" sz="800" dirty="0" smtClean="0">
                      <a:solidFill>
                        <a:schemeClr val="bg1"/>
                      </a:solidFill>
                      <a:latin typeface="+mj-lt"/>
                    </a:rPr>
                    <a:t> </a:t>
                  </a:r>
                  <a:r>
                    <a:rPr lang="fr-CH" sz="800" dirty="0" err="1">
                      <a:solidFill>
                        <a:schemeClr val="bg1"/>
                      </a:solidFill>
                      <a:latin typeface="+mj-lt"/>
                    </a:rPr>
                    <a:t>Autonomous</a:t>
                  </a:r>
                  <a:r>
                    <a:rPr lang="fr-CH" sz="800" dirty="0">
                      <a:solidFill>
                        <a:schemeClr val="bg1"/>
                      </a:solidFill>
                      <a:latin typeface="+mj-lt"/>
                    </a:rPr>
                    <a:t> </a:t>
                  </a:r>
                  <a:r>
                    <a:rPr lang="fr-CH" sz="800" dirty="0" err="1">
                      <a:solidFill>
                        <a:schemeClr val="bg1"/>
                      </a:solidFill>
                      <a:latin typeface="+mj-lt"/>
                    </a:rPr>
                    <a:t>Okrug</a:t>
                  </a:r>
                  <a:r>
                    <a:rPr lang="fr-CH" sz="800" dirty="0">
                      <a:solidFill>
                        <a:schemeClr val="bg1"/>
                      </a:solidFill>
                      <a:latin typeface="+mj-lt"/>
                    </a:rPr>
                    <a:t> </a:t>
                  </a:r>
                  <a:r>
                    <a:rPr lang="fr-CH" sz="800" dirty="0" err="1" smtClean="0">
                      <a:solidFill>
                        <a:schemeClr val="bg1"/>
                      </a:solidFill>
                      <a:latin typeface="+mj-lt"/>
                    </a:rPr>
                    <a:t>Governor</a:t>
                  </a:r>
                  <a:endParaRPr lang="fr-CH" sz="800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cxnSp>
            <p:nvCxnSpPr>
              <p:cNvPr id="8" name="Straight Arrow Connector 7"/>
              <p:cNvCxnSpPr/>
              <p:nvPr/>
            </p:nvCxnSpPr>
            <p:spPr>
              <a:xfrm flipV="1">
                <a:off x="6518953" y="4064433"/>
                <a:ext cx="0" cy="100072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none" w="med" len="med"/>
                <a:tailEnd type="arrow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6518953" y="4461435"/>
                <a:ext cx="529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chemeClr val="bg1"/>
                    </a:solidFill>
                    <a:latin typeface="+mj-lt"/>
                  </a:rPr>
                  <a:t>CH</a:t>
                </a:r>
                <a:r>
                  <a:rPr lang="fr-FR" baseline="-25000" dirty="0" smtClean="0">
                    <a:solidFill>
                      <a:schemeClr val="bg1"/>
                    </a:solidFill>
                    <a:latin typeface="+mj-lt"/>
                  </a:rPr>
                  <a:t>4</a:t>
                </a:r>
                <a:endParaRPr lang="fr-CH" baseline="-25000" dirty="0" err="1" smtClean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297382" y="3839908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  <a:latin typeface="+mj-lt"/>
                </a:rPr>
                <a:t>2014</a:t>
              </a:r>
              <a:endParaRPr lang="fr-CH" dirty="0" err="1" smtClean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0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4858</TotalTime>
  <Words>1052</Words>
  <Application>Microsoft Office PowerPoint</Application>
  <PresentationFormat>On-screen Show (4:3)</PresentationFormat>
  <Paragraphs>331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BoosterNextFY-Regular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</dc:creator>
  <cp:lastModifiedBy>Daniel</cp:lastModifiedBy>
  <cp:revision>322</cp:revision>
  <dcterms:created xsi:type="dcterms:W3CDTF">2017-11-10T18:08:41Z</dcterms:created>
  <dcterms:modified xsi:type="dcterms:W3CDTF">2018-05-28T06:27:25Z</dcterms:modified>
</cp:coreProperties>
</file>